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23"/>
  </p:notesMasterIdLst>
  <p:handoutMasterIdLst>
    <p:handoutMasterId r:id="rId24"/>
  </p:handoutMasterIdLst>
  <p:sldIdLst>
    <p:sldId id="297" r:id="rId2"/>
    <p:sldId id="288" r:id="rId3"/>
    <p:sldId id="258" r:id="rId4"/>
    <p:sldId id="311" r:id="rId5"/>
    <p:sldId id="299" r:id="rId6"/>
    <p:sldId id="300" r:id="rId7"/>
    <p:sldId id="301" r:id="rId8"/>
    <p:sldId id="290" r:id="rId9"/>
    <p:sldId id="302" r:id="rId10"/>
    <p:sldId id="291" r:id="rId11"/>
    <p:sldId id="303" r:id="rId12"/>
    <p:sldId id="292" r:id="rId13"/>
    <p:sldId id="312" r:id="rId14"/>
    <p:sldId id="305" r:id="rId15"/>
    <p:sldId id="306" r:id="rId16"/>
    <p:sldId id="307" r:id="rId17"/>
    <p:sldId id="308" r:id="rId18"/>
    <p:sldId id="294" r:id="rId19"/>
    <p:sldId id="273" r:id="rId20"/>
    <p:sldId id="309" r:id="rId21"/>
    <p:sldId id="313" r:id="rId22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36CD0C-C028-CB2D-9698-96755174A161}" name="Kien Nguyen" initials="KN" userId="S::kien.nguyen.dn@jcvn.org::34607d17-230e-45ce-988f-f081d4a89f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B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EEE00C-EF4E-4CD3-9E57-41319A661F13}">
  <a:tblStyle styleId="{60EEE00C-EF4E-4CD3-9E57-41319A661F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27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3CB28A-7057-5EC8-8459-E40DADD96A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Montserrat" panose="000005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BEB64-26DA-2334-6377-A31A59E7B0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815B1-5EF6-4B89-98C8-B79419EDBB98}" type="datetimeFigureOut">
              <a:rPr lang="en-GB" smtClean="0">
                <a:latin typeface="Montserrat" panose="00000500000000000000" pitchFamily="2" charset="0"/>
              </a:rPr>
              <a:t>21/07/2026</a:t>
            </a:fld>
            <a:endParaRPr lang="en-GB" dirty="0">
              <a:latin typeface="Montserrat" panose="000005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C2658-0A69-D27B-5D51-15BE892BA9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Montserrat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AA18F9-E326-EF66-4677-062579971B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91F89-8DA0-4D5F-B1C6-376806B92211}" type="slidenum">
              <a:rPr lang="en-GB" smtClean="0">
                <a:latin typeface="Montserrat" panose="00000500000000000000" pitchFamily="2" charset="0"/>
              </a:rPr>
              <a:t>‹#›</a:t>
            </a:fld>
            <a:endParaRPr lang="en-GB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938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GB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GB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GB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Montserrat" panose="00000500000000000000" pitchFamily="2" charset="0"/>
        <a:ea typeface="Montserrat" panose="00000500000000000000" pitchFamily="2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E5393703-B024-F8C8-2A04-3E25C67D4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>
            <a:extLst>
              <a:ext uri="{FF2B5EF4-FFF2-40B4-BE49-F238E27FC236}">
                <a16:creationId xmlns:a16="http://schemas.microsoft.com/office/drawing/2014/main" id="{E4E3A4CD-5B27-8281-8009-58770CC385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8:notes">
            <a:extLst>
              <a:ext uri="{FF2B5EF4-FFF2-40B4-BE49-F238E27FC236}">
                <a16:creationId xmlns:a16="http://schemas.microsoft.com/office/drawing/2014/main" id="{100BEF11-8B49-5FD2-1633-1E38A773F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21" name="Google Shape;121;p8:notes">
            <a:extLst>
              <a:ext uri="{FF2B5EF4-FFF2-40B4-BE49-F238E27FC236}">
                <a16:creationId xmlns:a16="http://schemas.microsoft.com/office/drawing/2014/main" id="{EF9D2C7E-BBC8-EC24-CD3E-DEE71C5D01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4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676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92" name="Google Shape;19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14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205" name="Google Shape;20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15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248" name="Google Shape;248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17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276" name="Google Shape;27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19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290" name="Google Shape;29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20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21" name="Google Shape;12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5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65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21" name="Google Shape;12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6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479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21" name="Google Shape;12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7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23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61598360-1520-4425-F2B5-100DE58B2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>
            <a:extLst>
              <a:ext uri="{FF2B5EF4-FFF2-40B4-BE49-F238E27FC236}">
                <a16:creationId xmlns:a16="http://schemas.microsoft.com/office/drawing/2014/main" id="{848AE35E-ECE9-5759-1B65-DEABD57C93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9:notes">
            <a:extLst>
              <a:ext uri="{FF2B5EF4-FFF2-40B4-BE49-F238E27FC236}">
                <a16:creationId xmlns:a16="http://schemas.microsoft.com/office/drawing/2014/main" id="{F27F2368-4B03-A028-31FA-61CAA23202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33" name="Google Shape;133;p9:notes">
            <a:extLst>
              <a:ext uri="{FF2B5EF4-FFF2-40B4-BE49-F238E27FC236}">
                <a16:creationId xmlns:a16="http://schemas.microsoft.com/office/drawing/2014/main" id="{A79E4F5C-CECE-BF72-D72D-BDF4448B2DD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8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25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33" name="Google Shape;13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9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59" name="Google Shape;15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11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>
          <a:extLst>
            <a:ext uri="{FF2B5EF4-FFF2-40B4-BE49-F238E27FC236}">
              <a16:creationId xmlns:a16="http://schemas.microsoft.com/office/drawing/2014/main" id="{81A0AF8C-7325-5618-6AA4-FDA0FB53D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>
            <a:extLst>
              <a:ext uri="{FF2B5EF4-FFF2-40B4-BE49-F238E27FC236}">
                <a16:creationId xmlns:a16="http://schemas.microsoft.com/office/drawing/2014/main" id="{B3B023A2-C4DE-D3B8-39E6-E36DE9921C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2:notes">
            <a:extLst>
              <a:ext uri="{FF2B5EF4-FFF2-40B4-BE49-F238E27FC236}">
                <a16:creationId xmlns:a16="http://schemas.microsoft.com/office/drawing/2014/main" id="{6D92988B-0112-93EE-DB95-697E3FD70A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75" name="Google Shape;175;p12:notes">
            <a:extLst>
              <a:ext uri="{FF2B5EF4-FFF2-40B4-BE49-F238E27FC236}">
                <a16:creationId xmlns:a16="http://schemas.microsoft.com/office/drawing/2014/main" id="{8F4D5208-B581-60EF-93A0-B7D775DC9B5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12</a:t>
            </a:fld>
            <a:endParaRPr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998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" panose="00000500000000000000" pitchFamily="2" charset="0"/>
            </a:endParaRPr>
          </a:p>
        </p:txBody>
      </p:sp>
      <p:sp>
        <p:nvSpPr>
          <p:cNvPr id="175" name="Google Shape;17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Montserrat" panose="00000500000000000000" pitchFamily="2" charset="0"/>
              </a:rPr>
              <a:t>13</a:t>
            </a:fld>
            <a:endParaRPr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AC11A-79AE-A485-EC66-70D046564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5EC6B-6354-6F39-5AF7-6E1B1197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2E4DA-3BD8-3579-6E8B-BA8A8DD1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CFC02-E684-774D-FD0C-81C59896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9D34F708-D9A4-CFC5-9255-BAD175EE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32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71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AC11A-79AE-A485-EC66-70D046564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5EC6B-6354-6F39-5AF7-6E1B1197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2E4DA-3BD8-3579-6E8B-BA8A8DD19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CFC02-E684-774D-FD0C-81C59896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9D34F708-D9A4-CFC5-9255-BAD175EE3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9324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606D6-B459-786B-D23A-2749A9F4E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F31A6-749E-DB57-4839-1B801588B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3CAB1-4ABD-D80C-3ABB-53BA966AD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4B053-E6EB-63BE-F2F5-85F7E2976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97CF2-1E4F-1354-0B78-0CDB3EC6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Placeholder 8">
            <a:extLst>
              <a:ext uri="{FF2B5EF4-FFF2-40B4-BE49-F238E27FC236}">
                <a16:creationId xmlns:a16="http://schemas.microsoft.com/office/drawing/2014/main" id="{32FD1672-90A4-A989-179B-999F7A712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7020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30D85-CE9F-DC71-A915-4B2F73D01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8BB35-1183-1CBD-9564-660ED5782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207BE-96D3-0873-15A1-297D0D6E3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129B7-8EF7-EA80-BA75-BBD67BB86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14953-D127-A506-13B9-3633BC3D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91CC42-553E-FE46-671B-F8B94B50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20C39-3D96-D706-6018-23F38EAA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Placeholder 8">
            <a:extLst>
              <a:ext uri="{FF2B5EF4-FFF2-40B4-BE49-F238E27FC236}">
                <a16:creationId xmlns:a16="http://schemas.microsoft.com/office/drawing/2014/main" id="{B5EC0B87-B7DE-A3DB-F9C5-3F84B5980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6847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36572-50D3-3DD5-696E-95F645FC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1CC80-EB2B-CADE-3B14-F1151DAF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72C2F2-3E1D-B5A4-9D9F-7FE555C93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8F1AEE7D-A8B9-DFA1-39C2-D64AE19B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7906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75E6B-5DB6-857B-9310-6F35BC24F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92B9D-6429-5F67-D484-AA92E7671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CA6AA-3591-7672-5654-308C5E489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CBD94-3C24-0830-BD2E-50C93D18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F07D40C4-09FF-AF49-AF64-FBA43042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63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AFC36-3106-C39B-798A-707C69A3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40C24-921E-67E7-3FF3-CF05E3213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630C7883-E9CF-7677-F754-29EB08790FB4}"/>
              </a:ext>
            </a:extLst>
          </p:cNvPr>
          <p:cNvSpPr txBox="1">
            <a:spLocks/>
          </p:cNvSpPr>
          <p:nvPr userDrawn="1"/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>
                <a:latin typeface="Montserrat" panose="00000500000000000000" pitchFamily="2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30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606D6-B459-786B-D23A-2749A9F4E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1F31A6-749E-DB57-4839-1B801588B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3CAB1-4ABD-D80C-3ABB-53BA966ADF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4B053-E6EB-63BE-F2F5-85F7E2976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97CF2-1E4F-1354-0B78-0CDB3EC6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Placeholder 8">
            <a:extLst>
              <a:ext uri="{FF2B5EF4-FFF2-40B4-BE49-F238E27FC236}">
                <a16:creationId xmlns:a16="http://schemas.microsoft.com/office/drawing/2014/main" id="{32FD1672-90A4-A989-179B-999F7A712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702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30D85-CE9F-DC71-A915-4B2F73D01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8BB35-1183-1CBD-9564-660ED5782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207BE-96D3-0873-15A1-297D0D6E3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129B7-8EF7-EA80-BA75-BBD67BB86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14953-D127-A506-13B9-3633BC3D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91CC42-553E-FE46-671B-F8B94B50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20C39-3D96-D706-6018-23F38EAA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itle Placeholder 8">
            <a:extLst>
              <a:ext uri="{FF2B5EF4-FFF2-40B4-BE49-F238E27FC236}">
                <a16:creationId xmlns:a16="http://schemas.microsoft.com/office/drawing/2014/main" id="{B5EC0B87-B7DE-A3DB-F9C5-3F84B5980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684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36572-50D3-3DD5-696E-95F645FC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1CC80-EB2B-CADE-3B14-F1151DAF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72C2F2-3E1D-B5A4-9D9F-7FE555C93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8">
            <a:extLst>
              <a:ext uri="{FF2B5EF4-FFF2-40B4-BE49-F238E27FC236}">
                <a16:creationId xmlns:a16="http://schemas.microsoft.com/office/drawing/2014/main" id="{8F1AEE7D-A8B9-DFA1-39C2-D64AE19B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7906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AE2F-EA45-D4D1-77CF-18787A067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7F970-5064-BC1A-404C-E497D6F7B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BAA21-61AA-B919-CBD6-2738A6F39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123D5-581D-7BC5-BEAC-121F435A8E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86E2C8-5671-3430-660B-3174F6482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8EE8B-9D6B-57CB-B1DE-03099628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Placeholder 8">
            <a:extLst>
              <a:ext uri="{FF2B5EF4-FFF2-40B4-BE49-F238E27FC236}">
                <a16:creationId xmlns:a16="http://schemas.microsoft.com/office/drawing/2014/main" id="{E53DEDDD-8552-8806-D0FD-AFA250FE1931}"/>
              </a:ext>
            </a:extLst>
          </p:cNvPr>
          <p:cNvSpPr txBox="1">
            <a:spLocks/>
          </p:cNvSpPr>
          <p:nvPr userDrawn="1"/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>
                <a:latin typeface="Montserrat" panose="00000500000000000000" pitchFamily="2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218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676D-4C98-5605-467C-7784CB9F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7E30D3-0CEF-D613-BC53-5A830E11C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0C1FA8-1176-171A-2420-2A934D74C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1EF48-E6CF-7A03-A5A0-D3468E6FB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4A5C4-FD56-4896-0F7D-CCA7D6805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53190-F0C2-2758-94A7-524444A75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Placeholder 8">
            <a:extLst>
              <a:ext uri="{FF2B5EF4-FFF2-40B4-BE49-F238E27FC236}">
                <a16:creationId xmlns:a16="http://schemas.microsoft.com/office/drawing/2014/main" id="{1A8C3A7A-BADD-226D-1D54-27DB22C915FB}"/>
              </a:ext>
            </a:extLst>
          </p:cNvPr>
          <p:cNvSpPr txBox="1">
            <a:spLocks/>
          </p:cNvSpPr>
          <p:nvPr userDrawn="1"/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>
                <a:latin typeface="Montserrat" panose="00000500000000000000" pitchFamily="2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5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575E6B-5DB6-857B-9310-6F35BC24F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92B9D-6429-5F67-D484-AA92E7671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CA6AA-3591-7672-5654-308C5E489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CBD94-3C24-0830-BD2E-50C93D18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F07D40C4-09FF-AF49-AF64-FBA43042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632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721AB8-21ED-31FD-7C63-6621C924E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14FB14-A9CC-EF1A-A428-5604D328C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447BC5-49A2-9E3E-F398-43C86F139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755331D1-3411-4578-9224-DD146F0DD11E}" type="datetimeFigureOut">
              <a:rPr lang="en-GB" smtClean="0"/>
              <a:pPr/>
              <a:t>21/07/2026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D5119-CE0B-27B4-48EA-E922A4D78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76F30-9A0F-AF8B-32D9-42BC3669E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fld id="{2DCE46D3-C44D-47FB-B576-16857196F3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CA097120-DDA2-8D06-DBF0-C659EB351EA2}"/>
              </a:ext>
            </a:extLst>
          </p:cNvPr>
          <p:cNvSpPr txBox="1">
            <a:spLocks/>
          </p:cNvSpPr>
          <p:nvPr userDrawn="1"/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dirty="0">
                <a:latin typeface="Montserrat" panose="00000500000000000000" pitchFamily="2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33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82384E-D2CC-9410-E641-0611803CFCA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BC4F4B3-0AA9-B906-39E2-BA58D4DF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378"/>
            <a:ext cx="12192000" cy="67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4EC61E-4BCF-0926-BB74-7A30ACB0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8827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942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27" r:id="rId10"/>
    <p:sldLayoutId id="2147483661" r:id="rId11"/>
    <p:sldLayoutId id="2147483663" r:id="rId12"/>
    <p:sldLayoutId id="2147483664" r:id="rId13"/>
    <p:sldLayoutId id="2147483665" r:id="rId14"/>
    <p:sldLayoutId id="2147483668" r:id="rId1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58595B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9021" y="2034119"/>
            <a:ext cx="638347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b="1" dirty="0">
                <a:solidFill>
                  <a:srgbClr val="00AEEF"/>
                </a:solidFill>
                <a:latin typeface="Montserrat"/>
              </a:rPr>
              <a:t>CÔNG TY CỔ PHẦN PHÒNG THỬ NGHIỆM PHÚC GIA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683713"/>
            <a:ext cx="10881360" cy="107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DB645"/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</a:rPr>
              <a:t>THỬ NGHIỆM HIỆU SUẤT NĂNG LƯỢNG CHO MÁY ĐIỀU HÒA KHÔNG KHÍ BÁN THƯƠNG MẠI TẠI VIỆT NAM</a:t>
            </a:r>
          </a:p>
        </p:txBody>
      </p:sp>
      <p:sp>
        <p:nvSpPr>
          <p:cNvPr id="4" name="Rectangle 3"/>
          <p:cNvSpPr/>
          <p:nvPr/>
        </p:nvSpPr>
        <p:spPr>
          <a:xfrm>
            <a:off x="5166360" y="4248782"/>
            <a:ext cx="1828800" cy="4445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Montserrat" panose="000005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597" y="4509213"/>
            <a:ext cx="10823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Montserrat" panose="00000500000000000000" pitchFamily="2" charset="0"/>
                <a:ea typeface="Arial"/>
                <a:cs typeface="Arial"/>
              </a:rPr>
              <a:t>ThS</a:t>
            </a:r>
            <a:r>
              <a:rPr lang="en-US" sz="2000" b="1" dirty="0">
                <a:latin typeface="Montserrat" panose="00000500000000000000" pitchFamily="2" charset="0"/>
                <a:ea typeface="Arial"/>
                <a:cs typeface="Arial"/>
              </a:rPr>
              <a:t>. Nguyễn Văn Nam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E3A26-33E4-EF96-AD46-896969A1109D}"/>
              </a:ext>
            </a:extLst>
          </p:cNvPr>
          <p:cNvSpPr txBox="1"/>
          <p:nvPr/>
        </p:nvSpPr>
        <p:spPr>
          <a:xfrm>
            <a:off x="640079" y="4779351"/>
            <a:ext cx="10881359" cy="87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Trung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tâm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Nghiên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cứu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và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Phát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triển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Phúc Gia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Công ty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Cổ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phần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Phòng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thử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nghiệm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Montserrat" panose="00000500000000000000" pitchFamily="2" charset="0"/>
                <a:ea typeface="Arial"/>
                <a:cs typeface="Arial"/>
              </a:rPr>
              <a:t> Phúc Gia</a:t>
            </a:r>
          </a:p>
        </p:txBody>
      </p:sp>
    </p:spTree>
    <p:extLst>
      <p:ext uri="{BB962C8B-B14F-4D97-AF65-F5344CB8AC3E}">
        <p14:creationId xmlns:p14="http://schemas.microsoft.com/office/powerpoint/2010/main" val="4139479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7EE52-2801-472C-4AD0-A7D438D84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8676F3-49E5-4514-7AC3-422395BB283F}"/>
              </a:ext>
            </a:extLst>
          </p:cNvPr>
          <p:cNvSpPr txBox="1"/>
          <p:nvPr/>
        </p:nvSpPr>
        <p:spPr>
          <a:xfrm>
            <a:off x="5431474" y="2468880"/>
            <a:ext cx="132600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00AEEF"/>
                </a:solidFill>
                <a:latin typeface="Montserrat"/>
              </a:rPr>
              <a:t>PHẦN II</a:t>
            </a:r>
            <a:endParaRPr sz="2200" b="1" dirty="0">
              <a:solidFill>
                <a:srgbClr val="00AEEF"/>
              </a:solidFill>
              <a:latin typeface="Montserra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D2E6A4-1F30-8CE1-2DB7-69D34EFF794E}"/>
              </a:ext>
            </a:extLst>
          </p:cNvPr>
          <p:cNvSpPr txBox="1"/>
          <p:nvPr/>
        </p:nvSpPr>
        <p:spPr>
          <a:xfrm>
            <a:off x="640080" y="3063240"/>
            <a:ext cx="11045952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400" b="1" dirty="0">
              <a:solidFill>
                <a:srgbClr val="6CB545"/>
              </a:solidFill>
              <a:latin typeface="Montserra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B5857-3CA2-A8C4-25ED-7EB5F0BE8D6D}"/>
              </a:ext>
            </a:extLst>
          </p:cNvPr>
          <p:cNvSpPr/>
          <p:nvPr/>
        </p:nvSpPr>
        <p:spPr>
          <a:xfrm>
            <a:off x="5180076" y="4082994"/>
            <a:ext cx="1828800" cy="4445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6E389D-924E-266B-E6C9-0505C25D3A32}"/>
              </a:ext>
            </a:extLst>
          </p:cNvPr>
          <p:cNvSpPr txBox="1"/>
          <p:nvPr/>
        </p:nvSpPr>
        <p:spPr>
          <a:xfrm>
            <a:off x="1188720" y="4526280"/>
            <a:ext cx="9784080" cy="660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Thách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thức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kỹ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thuật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chương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trình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so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liên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quốc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tế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Phúc Gia - Daikin Thái Lan (DIT).</a:t>
            </a:r>
            <a:endParaRPr sz="1600" dirty="0">
              <a:solidFill>
                <a:srgbClr val="939598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924947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"/>
          <p:cNvSpPr/>
          <p:nvPr/>
        </p:nvSpPr>
        <p:spPr>
          <a:xfrm>
            <a:off x="264652" y="700532"/>
            <a:ext cx="9666748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2.1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Thách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thức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kỹ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thuật</a:t>
            </a:r>
            <a:r>
              <a:rPr lang="en-US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ESP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ngắn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mạch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84FA6F-D51A-5DFF-37E2-4AE9B24B956E}"/>
              </a:ext>
            </a:extLst>
          </p:cNvPr>
          <p:cNvGrpSpPr/>
          <p:nvPr/>
        </p:nvGrpSpPr>
        <p:grpSpPr>
          <a:xfrm>
            <a:off x="340852" y="1543730"/>
            <a:ext cx="6994013" cy="1755564"/>
            <a:chOff x="457200" y="1318158"/>
            <a:chExt cx="6994013" cy="1811487"/>
          </a:xfrm>
        </p:grpSpPr>
        <p:sp>
          <p:nvSpPr>
            <p:cNvPr id="166" name="Google Shape;166;p13"/>
            <p:cNvSpPr/>
            <p:nvPr/>
          </p:nvSpPr>
          <p:spPr>
            <a:xfrm>
              <a:off x="457200" y="1318158"/>
              <a:ext cx="6994013" cy="329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1500"/>
                <a:buFont typeface="Arial"/>
                <a:buNone/>
              </a:pP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Dòng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nối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ống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gió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: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kiểm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soát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áp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suất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tĩnh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bên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ngoài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(ESP)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457200" y="1758045"/>
              <a:ext cx="6766560" cy="13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R="0" lvl="0" indent="176213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0"/>
                <a:buFont typeface="Arial"/>
                <a:buChar char="–"/>
              </a:pP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TCVN 6577:2020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yêu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cầu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lập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,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duy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trì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ổn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định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ESP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để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mô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phỏng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chính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xác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trở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lực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đường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ống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trong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tòa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nhà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thực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tế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</a:t>
              </a:r>
              <a:endParaRPr sz="16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  <a:p>
              <a:pPr marR="0" lvl="0" indent="176213" algn="just" rtl="0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58595B"/>
                </a:buClr>
                <a:buSzPts val="1350"/>
                <a:buFont typeface="Arial"/>
                <a:buChar char="–"/>
              </a:pP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Phòng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phải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xây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dựng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hộp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gió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ngoài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mô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phỏng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và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các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nan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chắn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để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lập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chính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xác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ESP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theo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kịch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bản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vận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hành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</a:t>
              </a:r>
              <a:endParaRPr sz="16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3"/>
          <p:cNvSpPr/>
          <p:nvPr/>
        </p:nvSpPr>
        <p:spPr>
          <a:xfrm>
            <a:off x="340852" y="3634740"/>
            <a:ext cx="676656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500"/>
              <a:buFont typeface="Arial"/>
              <a:buNone/>
            </a:pP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Cassette: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hiện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tượng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ngắn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mạch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endParaRPr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"/>
          <p:cNvSpPr/>
          <p:nvPr/>
        </p:nvSpPr>
        <p:spPr>
          <a:xfrm>
            <a:off x="340851" y="4081512"/>
            <a:ext cx="6856361" cy="157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76213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Cửa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thổi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nằm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cửa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hồi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trên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cùng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mặt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nạ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thổi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tỏa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hướng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-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khó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gom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toàn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bộ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luồng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ra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để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đạc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cách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ly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đúng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cách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lạnh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vừa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thổi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ra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hút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ngược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lại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cửa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hồi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ngắn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mạch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),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làm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sai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lệch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trạng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thái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6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13" descr="/tmp/build/assets/cassette_airflow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4007" y="1526848"/>
            <a:ext cx="4070555" cy="405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3"/>
          <p:cNvSpPr/>
          <p:nvPr/>
        </p:nvSpPr>
        <p:spPr>
          <a:xfrm>
            <a:off x="7854007" y="5756338"/>
            <a:ext cx="4070555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5.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Điều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hòa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đa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hướng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thổi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-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đặc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thù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gây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khó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khăn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khi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gom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12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36738F-1C5C-06DB-EDE9-AAB14BC78034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23327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>
          <a:extLst>
            <a:ext uri="{FF2B5EF4-FFF2-40B4-BE49-F238E27FC236}">
              <a16:creationId xmlns:a16="http://schemas.microsoft.com/office/drawing/2014/main" id="{4800C5CF-553C-E795-FDBE-439E59C9A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>
            <a:extLst>
              <a:ext uri="{FF2B5EF4-FFF2-40B4-BE49-F238E27FC236}">
                <a16:creationId xmlns:a16="http://schemas.microsoft.com/office/drawing/2014/main" id="{DC34B582-1BB1-8A5A-25EC-94053A61ECD2}"/>
              </a:ext>
            </a:extLst>
          </p:cNvPr>
          <p:cNvSpPr/>
          <p:nvPr/>
        </p:nvSpPr>
        <p:spPr>
          <a:xfrm>
            <a:off x="301523" y="860420"/>
            <a:ext cx="8675329" cy="59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2.2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Hợp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tác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4">
            <a:extLst>
              <a:ext uri="{FF2B5EF4-FFF2-40B4-BE49-F238E27FC236}">
                <a16:creationId xmlns:a16="http://schemas.microsoft.com/office/drawing/2014/main" id="{EA19777E-9037-B21E-B122-679F97F3783D}"/>
              </a:ext>
            </a:extLst>
          </p:cNvPr>
          <p:cNvSpPr/>
          <p:nvPr/>
        </p:nvSpPr>
        <p:spPr>
          <a:xfrm>
            <a:off x="301523" y="2006418"/>
            <a:ext cx="4427793" cy="284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76213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chủ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tiêu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chuẩn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tính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toán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xây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dựng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hợp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tác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quốc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để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trao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đổi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kiến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thức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10/2024: Phúc Gia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hợp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Daikin Việt Nam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tham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quan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trao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đổi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chuyên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môn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trung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tâm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R&amp;D Daikin Thái Lan (Chonburi).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4" descr="/tmp/build/assets/daikin_thailand.png">
            <a:extLst>
              <a:ext uri="{FF2B5EF4-FFF2-40B4-BE49-F238E27FC236}">
                <a16:creationId xmlns:a16="http://schemas.microsoft.com/office/drawing/2014/main" id="{44E5477B-B7C5-2C57-BEEB-F4E79B79E0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0310" y="1804715"/>
            <a:ext cx="6830167" cy="27279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4">
            <a:extLst>
              <a:ext uri="{FF2B5EF4-FFF2-40B4-BE49-F238E27FC236}">
                <a16:creationId xmlns:a16="http://schemas.microsoft.com/office/drawing/2014/main" id="{1B1D1A91-5B74-7480-B13F-942151A0A4F5}"/>
              </a:ext>
            </a:extLst>
          </p:cNvPr>
          <p:cNvSpPr/>
          <p:nvPr/>
        </p:nvSpPr>
        <p:spPr>
          <a:xfrm>
            <a:off x="5060310" y="4763629"/>
            <a:ext cx="6830167" cy="35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6. Các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buổi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làm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việc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Daikin Thái Lan - Chonburi, Thailand.</a:t>
            </a:r>
            <a:endParaRPr sz="14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C2B89-B253-CECB-78E0-FFCDD8D476E6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16656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/>
          <p:nvPr/>
        </p:nvSpPr>
        <p:spPr>
          <a:xfrm>
            <a:off x="301523" y="882575"/>
            <a:ext cx="8675329" cy="59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2.2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Hợp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tác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4"/>
          <p:cNvSpPr/>
          <p:nvPr/>
        </p:nvSpPr>
        <p:spPr>
          <a:xfrm>
            <a:off x="454495" y="2239272"/>
            <a:ext cx="5984405" cy="289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76213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Song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song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tính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toán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lý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thuyết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chuyên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gia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Phúc Gia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mô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phỏng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số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bằng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phần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mềm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Ansys CFD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để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ưu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đảm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bảo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trở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thiểu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350"/>
              <a:buFont typeface="Arial"/>
              <a:buChar char="–"/>
            </a:pP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thành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lượng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âm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trần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ống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(Duct) -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một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trong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những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4" descr="/tmp/build/assets/thiet_bi_che_ta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4581" y="4045207"/>
            <a:ext cx="3173417" cy="183263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4"/>
          <p:cNvSpPr/>
          <p:nvPr/>
        </p:nvSpPr>
        <p:spPr>
          <a:xfrm>
            <a:off x="7494581" y="5959220"/>
            <a:ext cx="2997360" cy="489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8.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HSNL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sau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lắp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đặt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4" descr="/tmp/build/assets/cfd_resul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94581" y="1447968"/>
            <a:ext cx="3173419" cy="192513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4"/>
          <p:cNvSpPr/>
          <p:nvPr/>
        </p:nvSpPr>
        <p:spPr>
          <a:xfrm>
            <a:off x="7892389" y="3481088"/>
            <a:ext cx="237744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7.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mô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phỏng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CFD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tối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ưu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34CC86-1F42-CC27-8708-B812995C4667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211304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"/>
          <p:cNvSpPr/>
          <p:nvPr/>
        </p:nvSpPr>
        <p:spPr>
          <a:xfrm>
            <a:off x="457200" y="787230"/>
            <a:ext cx="5522595" cy="4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2.3 </a:t>
            </a:r>
            <a:r>
              <a:rPr lang="vi-VN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Đối tượng và 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</a:t>
            </a:r>
            <a:r>
              <a:rPr lang="vi-VN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ẫu</a:t>
            </a:r>
            <a:r>
              <a:rPr lang="vi-VN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thử nghiệm</a:t>
            </a:r>
            <a:endParaRPr lang="vi-VN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5"/>
          <p:cNvSpPr/>
          <p:nvPr/>
        </p:nvSpPr>
        <p:spPr>
          <a:xfrm>
            <a:off x="457200" y="1253490"/>
            <a:ext cx="11247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Hai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mẫu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đại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diện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phân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khúc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Sky Air </a:t>
            </a:r>
            <a:r>
              <a:rPr lang="en-US" sz="16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của</a:t>
            </a:r>
            <a:r>
              <a:rPr lang="en-US" sz="16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Daikin</a:t>
            </a:r>
            <a:endParaRPr sz="16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0" name="Google Shape;200;p15"/>
          <p:cNvGraphicFramePr/>
          <p:nvPr>
            <p:extLst>
              <p:ext uri="{D42A27DB-BD31-4B8C-83A1-F6EECF244321}">
                <p14:modId xmlns:p14="http://schemas.microsoft.com/office/powerpoint/2010/main" val="2474978539"/>
              </p:ext>
            </p:extLst>
          </p:nvPr>
        </p:nvGraphicFramePr>
        <p:xfrm>
          <a:off x="457200" y="1703070"/>
          <a:ext cx="11247125" cy="3429000"/>
        </p:xfrm>
        <a:graphic>
          <a:graphicData uri="http://schemas.openxmlformats.org/drawingml/2006/table">
            <a:tbl>
              <a:tblPr>
                <a:noFill/>
                <a:tableStyleId>{60EEE00C-EF4E-4CD3-9E57-41319A661F13}</a:tableStyleId>
              </a:tblPr>
              <a:tblGrid>
                <a:gridCol w="301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Thông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endParaRPr sz="14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Mẫu</a:t>
                      </a: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1 -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Nối</a:t>
                      </a: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ống</a:t>
                      </a: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gió</a:t>
                      </a:r>
                      <a:endParaRPr sz="14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Mẫu</a:t>
                      </a: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2 - Cassette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âm</a:t>
                      </a:r>
                      <a:r>
                        <a:rPr lang="en-US" sz="14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trần</a:t>
                      </a:r>
                      <a:endParaRPr sz="14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Năng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lạnh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định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mức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12,5 kW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14,0 kW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Tiêu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chuẩn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áp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dụng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TCVN 6577:2020 (ISO 13253:2017)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TCVN 6576:2020 (ISO 5151:2017)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Yêu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cầu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đặc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thù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ESP = 50 Pa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Thu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gom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đa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hướng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thổi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Môi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chất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lạnh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R-32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R-32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Nguồn</a:t>
                      </a:r>
                      <a:r>
                        <a:rPr lang="en-US" sz="135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5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điện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pha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/ 3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pha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50 Hz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pha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/ 3 </a:t>
                      </a:r>
                      <a:r>
                        <a:rPr lang="en-US" sz="135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pha</a:t>
                      </a:r>
                      <a:r>
                        <a:rPr lang="en-US" sz="135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50 Hz</a:t>
                      </a:r>
                      <a:endParaRPr sz="135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1" name="Google Shape;201;p15"/>
          <p:cNvSpPr/>
          <p:nvPr/>
        </p:nvSpPr>
        <p:spPr>
          <a:xfrm>
            <a:off x="457200" y="5330952"/>
            <a:ext cx="11247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None/>
            </a:pP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hai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mẫu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được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soát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nghiêm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ngặt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về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tình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trạng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kỹ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thuật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trước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khi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luân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chuyển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giữa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Phúc Gia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Daikin Thái Lan (DIT).</a:t>
            </a:r>
            <a:endParaRPr sz="14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833833-BB64-3F39-9458-E84598F2868D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8830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"/>
          <p:cNvSpPr/>
          <p:nvPr/>
        </p:nvSpPr>
        <p:spPr>
          <a:xfrm>
            <a:off x="319607" y="1008676"/>
            <a:ext cx="8922512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2.4 Quy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trình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thời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gian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so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sánh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liên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6"/>
          <p:cNvSpPr/>
          <p:nvPr/>
        </p:nvSpPr>
        <p:spPr>
          <a:xfrm>
            <a:off x="457200" y="6528816"/>
            <a:ext cx="77724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Lab  - 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endParaRPr sz="9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5F0D223-AD8C-F5D7-5312-453B7E8BDFED}"/>
              </a:ext>
            </a:extLst>
          </p:cNvPr>
          <p:cNvGrpSpPr/>
          <p:nvPr/>
        </p:nvGrpSpPr>
        <p:grpSpPr>
          <a:xfrm>
            <a:off x="215265" y="2042160"/>
            <a:ext cx="2697480" cy="2377440"/>
            <a:chOff x="548640" y="1554480"/>
            <a:chExt cx="2697480" cy="2377440"/>
          </a:xfrm>
        </p:grpSpPr>
        <p:sp>
          <p:nvSpPr>
            <p:cNvPr id="212" name="Google Shape;212;p16"/>
            <p:cNvSpPr/>
            <p:nvPr/>
          </p:nvSpPr>
          <p:spPr>
            <a:xfrm>
              <a:off x="548640" y="1554480"/>
              <a:ext cx="2697480" cy="2377440"/>
            </a:xfrm>
            <a:prstGeom prst="rect">
              <a:avLst/>
            </a:prstGeom>
            <a:solidFill>
              <a:srgbClr val="F4F8EF"/>
            </a:solidFill>
            <a:ln w="12700" cap="flat" cmpd="sng">
              <a:solidFill>
                <a:srgbClr val="D1D3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13" name="Google Shape;213;p16"/>
            <p:cNvSpPr/>
            <p:nvPr/>
          </p:nvSpPr>
          <p:spPr>
            <a:xfrm>
              <a:off x="548640" y="1691640"/>
              <a:ext cx="269748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10/2024</a:t>
              </a:r>
              <a:endParaRPr sz="20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6"/>
            <p:cNvSpPr/>
            <p:nvPr/>
          </p:nvSpPr>
          <p:spPr>
            <a:xfrm>
              <a:off x="685800" y="2240280"/>
              <a:ext cx="2423160" cy="16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Mẫu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nối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ống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gió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nghiệm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lần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đầu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tại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Lab DIT (Daikin Thái Lan).</a:t>
              </a:r>
              <a:endParaRPr sz="12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5027E0-8BDF-01FE-5B61-FB166AFFDA9D}"/>
              </a:ext>
            </a:extLst>
          </p:cNvPr>
          <p:cNvGrpSpPr/>
          <p:nvPr/>
        </p:nvGrpSpPr>
        <p:grpSpPr>
          <a:xfrm>
            <a:off x="3247288" y="2042160"/>
            <a:ext cx="2697480" cy="2377440"/>
            <a:chOff x="3383280" y="1554480"/>
            <a:chExt cx="2697480" cy="2377440"/>
          </a:xfrm>
        </p:grpSpPr>
        <p:sp>
          <p:nvSpPr>
            <p:cNvPr id="216" name="Google Shape;216;p16"/>
            <p:cNvSpPr/>
            <p:nvPr/>
          </p:nvSpPr>
          <p:spPr>
            <a:xfrm>
              <a:off x="3383280" y="1554480"/>
              <a:ext cx="2697480" cy="237744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D1D3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17" name="Google Shape;217;p16"/>
            <p:cNvSpPr/>
            <p:nvPr/>
          </p:nvSpPr>
          <p:spPr>
            <a:xfrm>
              <a:off x="3383280" y="1691640"/>
              <a:ext cx="269748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11/2024</a:t>
              </a:r>
              <a:endParaRPr sz="20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3520440" y="2240280"/>
              <a:ext cx="2423160" cy="16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Vận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chuyển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về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Việt Nam,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đối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chứng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tại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Lab Phúc Gia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dưới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giám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sát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của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DIT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và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đại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diện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DAV.</a:t>
              </a:r>
              <a:endParaRPr sz="12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7C25C9B-DA8B-B325-2993-8F82DF2B5DF8}"/>
              </a:ext>
            </a:extLst>
          </p:cNvPr>
          <p:cNvGrpSpPr/>
          <p:nvPr/>
        </p:nvGrpSpPr>
        <p:grpSpPr>
          <a:xfrm>
            <a:off x="6279311" y="2042160"/>
            <a:ext cx="2697480" cy="2377440"/>
            <a:chOff x="6217920" y="1554480"/>
            <a:chExt cx="2697480" cy="2377440"/>
          </a:xfrm>
        </p:grpSpPr>
        <p:sp>
          <p:nvSpPr>
            <p:cNvPr id="220" name="Google Shape;220;p16"/>
            <p:cNvSpPr/>
            <p:nvPr/>
          </p:nvSpPr>
          <p:spPr>
            <a:xfrm>
              <a:off x="6217920" y="1554480"/>
              <a:ext cx="2697480" cy="2377440"/>
            </a:xfrm>
            <a:prstGeom prst="rect">
              <a:avLst/>
            </a:prstGeom>
            <a:solidFill>
              <a:srgbClr val="F4F8EF"/>
            </a:solidFill>
            <a:ln w="12700" cap="flat" cmpd="sng">
              <a:solidFill>
                <a:srgbClr val="D1D3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21" name="Google Shape;221;p16"/>
            <p:cNvSpPr/>
            <p:nvPr/>
          </p:nvSpPr>
          <p:spPr>
            <a:xfrm>
              <a:off x="6217920" y="1691640"/>
              <a:ext cx="269748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03/2025</a:t>
              </a:r>
              <a:endParaRPr sz="20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6"/>
            <p:cNvSpPr/>
            <p:nvPr/>
          </p:nvSpPr>
          <p:spPr>
            <a:xfrm>
              <a:off x="6355080" y="2240280"/>
              <a:ext cx="2423160" cy="16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Mẫu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Cassette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âm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trần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nghiệm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tại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Lab DIT.</a:t>
              </a:r>
              <a:endParaRPr sz="12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A7A1759-1718-1878-FD32-7E117BC594D2}"/>
              </a:ext>
            </a:extLst>
          </p:cNvPr>
          <p:cNvGrpSpPr/>
          <p:nvPr/>
        </p:nvGrpSpPr>
        <p:grpSpPr>
          <a:xfrm>
            <a:off x="9311335" y="2042160"/>
            <a:ext cx="2697480" cy="2377440"/>
            <a:chOff x="9052560" y="1554480"/>
            <a:chExt cx="2697480" cy="2377440"/>
          </a:xfrm>
        </p:grpSpPr>
        <p:sp>
          <p:nvSpPr>
            <p:cNvPr id="224" name="Google Shape;224;p16"/>
            <p:cNvSpPr/>
            <p:nvPr/>
          </p:nvSpPr>
          <p:spPr>
            <a:xfrm>
              <a:off x="9052560" y="1554480"/>
              <a:ext cx="2697480" cy="237744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D1D3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9052560" y="1691640"/>
              <a:ext cx="269748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2000"/>
                <a:buFont typeface="Arial"/>
                <a:buNone/>
              </a:pPr>
              <a:r>
                <a:rPr lang="en-US" sz="2000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05/2025</a:t>
              </a:r>
              <a:endParaRPr sz="20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6"/>
            <p:cNvSpPr/>
            <p:nvPr/>
          </p:nvSpPr>
          <p:spPr>
            <a:xfrm>
              <a:off x="9189720" y="2240280"/>
              <a:ext cx="2423160" cy="16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đối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chứng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mẫu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Cassette </a:t>
              </a:r>
              <a:r>
                <a:rPr lang="en-US" sz="12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tại</a:t>
              </a:r>
              <a:r>
                <a:rPr lang="en-US" sz="12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Lab Phúc Gia.</a:t>
              </a:r>
              <a:endParaRPr sz="12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6"/>
          <p:cNvSpPr/>
          <p:nvPr/>
        </p:nvSpPr>
        <p:spPr>
          <a:xfrm>
            <a:off x="319607" y="4694587"/>
            <a:ext cx="1124712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80975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450"/>
              <a:buFont typeface="Arial"/>
              <a:buChar char="–"/>
            </a:pP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Toàn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bộ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quá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trình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hai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Lab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tuân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thủ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theo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  TCVN 6576:2020, TCVN 6577:2020.</a:t>
            </a:r>
            <a:endParaRPr sz="16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80975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450"/>
              <a:buFont typeface="Arial"/>
              <a:buChar char="–"/>
            </a:pP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được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nhiều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nửa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tải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đầy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tải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vượt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tải</a:t>
            </a:r>
            <a:r>
              <a:rPr lang="en-US" sz="16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ED4BA6-E06E-02FA-B1EC-5BEBD2763CC1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F80A394-784A-7B60-BD38-93DD53E6F220}"/>
              </a:ext>
            </a:extLst>
          </p:cNvPr>
          <p:cNvSpPr/>
          <p:nvPr/>
        </p:nvSpPr>
        <p:spPr>
          <a:xfrm>
            <a:off x="2980296" y="3141884"/>
            <a:ext cx="199441" cy="185198"/>
          </a:xfrm>
          <a:prstGeom prst="rightArrow">
            <a:avLst/>
          </a:prstGeom>
          <a:solidFill>
            <a:srgbClr val="6DB645"/>
          </a:solidFill>
          <a:ln>
            <a:solidFill>
              <a:srgbClr val="6DB6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ontserrat" panose="00000500000000000000" pitchFamily="2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1DA9DD3-FA60-926F-A848-570EB28CA730}"/>
              </a:ext>
            </a:extLst>
          </p:cNvPr>
          <p:cNvSpPr/>
          <p:nvPr/>
        </p:nvSpPr>
        <p:spPr>
          <a:xfrm>
            <a:off x="6012319" y="3138281"/>
            <a:ext cx="199441" cy="185198"/>
          </a:xfrm>
          <a:prstGeom prst="rightArrow">
            <a:avLst/>
          </a:prstGeom>
          <a:solidFill>
            <a:srgbClr val="6DB645"/>
          </a:solidFill>
          <a:ln>
            <a:solidFill>
              <a:srgbClr val="6DB6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Montserrat" panose="00000500000000000000" pitchFamily="2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39201D2-09DC-1867-4074-F9CD3B83E32F}"/>
              </a:ext>
            </a:extLst>
          </p:cNvPr>
          <p:cNvSpPr/>
          <p:nvPr/>
        </p:nvSpPr>
        <p:spPr>
          <a:xfrm>
            <a:off x="9044342" y="3138281"/>
            <a:ext cx="199441" cy="185198"/>
          </a:xfrm>
          <a:prstGeom prst="rightArrow">
            <a:avLst/>
          </a:prstGeom>
          <a:solidFill>
            <a:srgbClr val="6DB645"/>
          </a:solidFill>
          <a:ln>
            <a:solidFill>
              <a:srgbClr val="6DB6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20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7"/>
          <p:cNvSpPr/>
          <p:nvPr/>
        </p:nvSpPr>
        <p:spPr>
          <a:xfrm>
            <a:off x="185894" y="0"/>
            <a:ext cx="10607040" cy="768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 QUẢ SO SÁNH LIÊN PHÒNG PHÚC GIA - DAIKIN THÁI LAN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8" name="Google Shape;238;p17"/>
          <p:cNvGraphicFramePr/>
          <p:nvPr>
            <p:extLst>
              <p:ext uri="{D42A27DB-BD31-4B8C-83A1-F6EECF244321}">
                <p14:modId xmlns:p14="http://schemas.microsoft.com/office/powerpoint/2010/main" val="1217614878"/>
              </p:ext>
            </p:extLst>
          </p:nvPr>
        </p:nvGraphicFramePr>
        <p:xfrm>
          <a:off x="457195" y="998461"/>
          <a:ext cx="6675125" cy="2752380"/>
        </p:xfrm>
        <a:graphic>
          <a:graphicData uri="http://schemas.openxmlformats.org/drawingml/2006/table">
            <a:tbl>
              <a:tblPr>
                <a:noFill/>
                <a:tableStyleId>{60EEE00C-EF4E-4CD3-9E57-41319A661F13}</a:tableStyleId>
              </a:tblPr>
              <a:tblGrid>
                <a:gridCol w="301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Thông số so sánh (PG vs DIT)</a:t>
                      </a:r>
                      <a:endParaRPr sz="13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Nối ống gió 12,5 kW</a:t>
                      </a:r>
                      <a:endParaRPr sz="13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(ESP 50 Pa)</a:t>
                      </a:r>
                      <a:endParaRPr sz="13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Cassette 14,0 kW</a:t>
                      </a:r>
                      <a:endParaRPr sz="13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Sai lệch năng suất lạnh tổng (max)</a:t>
                      </a:r>
                      <a:endParaRPr sz="12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2,73 %</a:t>
                      </a:r>
                      <a:endParaRPr sz="1300" b="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0,28 %</a:t>
                      </a:r>
                      <a:endParaRPr sz="1300" b="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Sai </a:t>
                      </a:r>
                      <a:r>
                        <a:rPr lang="en-US" sz="120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lệch</a:t>
                      </a: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năng</a:t>
                      </a: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lạnh</a:t>
                      </a: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tổng</a:t>
                      </a:r>
                      <a:r>
                        <a:rPr lang="en-US" sz="120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(min)</a:t>
                      </a:r>
                      <a:endParaRPr sz="12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2,21 %</a:t>
                      </a:r>
                      <a:endParaRPr sz="1300" b="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0,25 %</a:t>
                      </a:r>
                      <a:endParaRPr sz="1300" b="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Sai lệch công suất điện đầu vào (max)</a:t>
                      </a:r>
                      <a:endParaRPr sz="12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0,35 %</a:t>
                      </a:r>
                      <a:endParaRPr sz="1300" b="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1,92 %</a:t>
                      </a:r>
                      <a:endParaRPr sz="1300" b="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Sai lệch công suất điện đầu vào (min)</a:t>
                      </a:r>
                      <a:endParaRPr sz="120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0,01 %</a:t>
                      </a:r>
                      <a:endParaRPr sz="1300" b="0" u="none" strike="noStrike" cap="none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0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0,72 %</a:t>
                      </a:r>
                      <a:endParaRPr sz="1300" b="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Sai </a:t>
                      </a:r>
                      <a:r>
                        <a:rPr lang="en-US" sz="1400" b="1" u="none" strike="noStrike" cap="none" dirty="0" err="1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lệch</a:t>
                      </a:r>
                      <a:r>
                        <a:rPr lang="en-US" sz="140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CSPF</a:t>
                      </a:r>
                      <a:endParaRPr sz="1400" b="1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2,73 %</a:t>
                      </a:r>
                      <a:endParaRPr sz="16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58595B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1,00 %</a:t>
                      </a:r>
                      <a:endParaRPr sz="16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9" name="Google Shape;239;p17"/>
          <p:cNvSpPr/>
          <p:nvPr/>
        </p:nvSpPr>
        <p:spPr>
          <a:xfrm>
            <a:off x="457200" y="4102099"/>
            <a:ext cx="6578600" cy="986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300"/>
              <a:buFont typeface="Arial"/>
              <a:buNone/>
            </a:pP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Toàn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bộ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lệch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nằm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ngưỡng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dung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phép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, ở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mọi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chế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độ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nửa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tải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đầy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tải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vượt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tải</a:t>
            </a:r>
            <a:r>
              <a:rPr lang="en-US" sz="1700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.</a:t>
            </a:r>
            <a:endParaRPr sz="1700" dirty="0">
              <a:solidFill>
                <a:srgbClr val="00AEEF"/>
              </a:solidFill>
              <a:latin typeface="Montserrat" panose="00000500000000000000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40" name="Google Shape;240;p17"/>
          <p:cNvSpPr/>
          <p:nvPr/>
        </p:nvSpPr>
        <p:spPr>
          <a:xfrm>
            <a:off x="457200" y="5165900"/>
            <a:ext cx="6675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Nguồn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Chương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trình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so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sánh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liên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(Inter-laboratory Test) PG - DIT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trên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mẫu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FBA125BVMA (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nối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ống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) </a:t>
            </a:r>
            <a:r>
              <a:rPr lang="en-US" sz="100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000" b="0" i="1" u="none" strike="noStrike" cap="none" dirty="0">
                <a:solidFill>
                  <a:srgbClr val="939598"/>
                </a:solidFill>
                <a:highlight>
                  <a:srgbClr val="FFFF00"/>
                </a:highlight>
                <a:latin typeface="Montserrat" panose="00000500000000000000" pitchFamily="2" charset="0"/>
                <a:ea typeface="Arial"/>
                <a:cs typeface="Arial"/>
                <a:sym typeface="Arial"/>
              </a:rPr>
              <a:t>FCFC48DV</a:t>
            </a:r>
            <a:r>
              <a:rPr lang="en-US" sz="100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(Cassette), 2024 - 2025.</a:t>
            </a: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17" descr="/tmp/build/assets/chart_duct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2360" y="1439720"/>
            <a:ext cx="1965960" cy="3574138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7"/>
          <p:cNvSpPr/>
          <p:nvPr/>
        </p:nvSpPr>
        <p:spPr>
          <a:xfrm>
            <a:off x="7452360" y="5165900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9a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Biểu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đồ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so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sánh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-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nối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ống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9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17" descr="/tmp/build/assets/chart_cassett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6920" y="1439719"/>
            <a:ext cx="1965960" cy="357413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7"/>
          <p:cNvSpPr/>
          <p:nvPr/>
        </p:nvSpPr>
        <p:spPr>
          <a:xfrm>
            <a:off x="9646920" y="5165900"/>
            <a:ext cx="19659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9b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Biểu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đồ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so </a:t>
            </a:r>
            <a:r>
              <a:rPr lang="en-US" sz="950" b="0" i="1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sánh</a:t>
            </a:r>
            <a:r>
              <a:rPr lang="en-US" sz="950" b="0" i="1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- Cassette.</a:t>
            </a:r>
            <a:endParaRPr sz="9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689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"/>
          <p:cNvSpPr/>
          <p:nvPr/>
        </p:nvSpPr>
        <p:spPr>
          <a:xfrm>
            <a:off x="457200" y="787400"/>
            <a:ext cx="11176000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2.6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Đánh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giá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</a:t>
            </a:r>
            <a:r>
              <a:rPr lang="en-US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hử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của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húc </a:t>
            </a:r>
            <a:r>
              <a:rPr lang="en-US" sz="2400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ia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8"/>
          <p:cNvSpPr/>
          <p:nvPr/>
        </p:nvSpPr>
        <p:spPr>
          <a:xfrm>
            <a:off x="457200" y="6528816"/>
            <a:ext cx="77724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Lab  - 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endParaRPr sz="9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7E73AA-6DD6-3799-CD89-58F352C6A304}"/>
              </a:ext>
            </a:extLst>
          </p:cNvPr>
          <p:cNvGrpSpPr/>
          <p:nvPr/>
        </p:nvGrpSpPr>
        <p:grpSpPr>
          <a:xfrm>
            <a:off x="441655" y="1645920"/>
            <a:ext cx="3611880" cy="3566160"/>
            <a:chOff x="457200" y="1371600"/>
            <a:chExt cx="3611880" cy="3566160"/>
          </a:xfrm>
        </p:grpSpPr>
        <p:sp>
          <p:nvSpPr>
            <p:cNvPr id="255" name="Google Shape;255;p18"/>
            <p:cNvSpPr/>
            <p:nvPr/>
          </p:nvSpPr>
          <p:spPr>
            <a:xfrm>
              <a:off x="457200" y="1371600"/>
              <a:ext cx="3611880" cy="3566160"/>
            </a:xfrm>
            <a:prstGeom prst="rect">
              <a:avLst/>
            </a:prstGeom>
            <a:solidFill>
              <a:srgbClr val="F4F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56" name="Google Shape;256;p18"/>
            <p:cNvSpPr/>
            <p:nvPr/>
          </p:nvSpPr>
          <p:spPr>
            <a:xfrm>
              <a:off x="782955" y="1691640"/>
              <a:ext cx="2960370" cy="365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1.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Độ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chuẩn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xác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kỹ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thuật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8"/>
            <p:cNvSpPr/>
            <p:nvPr/>
          </p:nvSpPr>
          <p:spPr>
            <a:xfrm>
              <a:off x="640080" y="2329632"/>
              <a:ext cx="3246120" cy="2468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00"/>
                <a:buFont typeface="Arial"/>
                <a:buNone/>
              </a:pP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Toàn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bộ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sai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lệch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năng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suất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và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CSPF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nằm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trong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ngưỡng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3%. Sai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số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0,25% ở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mẫu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Cassette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chứng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minh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kỹ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thuật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lắp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đặt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hộp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gió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chuyên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dụng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dirty="0" err="1">
                  <a:solidFill>
                    <a:srgbClr val="58595B"/>
                  </a:solidFill>
                  <a:latin typeface="Montserrat" panose="00000500000000000000" pitchFamily="2" charset="0"/>
                </a:rPr>
                <a:t>gần</a:t>
              </a:r>
              <a:r>
                <a:rPr lang="en-US" sz="1600" dirty="0">
                  <a:solidFill>
                    <a:srgbClr val="58595B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600" dirty="0" err="1">
                  <a:solidFill>
                    <a:srgbClr val="58595B"/>
                  </a:solidFill>
                  <a:latin typeface="Montserrat" panose="00000500000000000000" pitchFamily="2" charset="0"/>
                </a:rPr>
                <a:t>như</a:t>
              </a:r>
              <a:r>
                <a:rPr lang="en-US" sz="1600" dirty="0">
                  <a:solidFill>
                    <a:srgbClr val="58595B"/>
                  </a:solidFill>
                  <a:latin typeface="Montserrat" panose="00000500000000000000" pitchFamily="2" charset="0"/>
                </a:rPr>
                <a:t> </a:t>
              </a:r>
              <a:r>
                <a:rPr lang="en-US" sz="1600" dirty="0" err="1">
                  <a:solidFill>
                    <a:srgbClr val="58595B"/>
                  </a:solidFill>
                  <a:latin typeface="Montserrat" panose="00000500000000000000" pitchFamily="2" charset="0"/>
                </a:rPr>
                <a:t>đa</a:t>
              </a:r>
              <a:r>
                <a:rPr lang="en-US" sz="1600" dirty="0">
                  <a:solidFill>
                    <a:srgbClr val="58595B"/>
                  </a:solidFill>
                  <a:latin typeface="Montserrat" panose="00000500000000000000" pitchFamily="2" charset="0"/>
                </a:rPr>
                <a:t>̃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loại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bỏ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hoàn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toàn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tổn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thất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ảnh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hưởng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kết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quả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</a:t>
              </a:r>
              <a:endParaRPr sz="16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81ADCB1-483C-E340-6D30-1EE3C7077C0C}"/>
              </a:ext>
            </a:extLst>
          </p:cNvPr>
          <p:cNvGrpSpPr/>
          <p:nvPr/>
        </p:nvGrpSpPr>
        <p:grpSpPr>
          <a:xfrm>
            <a:off x="4236415" y="1645920"/>
            <a:ext cx="3611880" cy="3566160"/>
            <a:chOff x="4251960" y="1371600"/>
            <a:chExt cx="3611880" cy="3566160"/>
          </a:xfrm>
        </p:grpSpPr>
        <p:sp>
          <p:nvSpPr>
            <p:cNvPr id="258" name="Google Shape;258;p18"/>
            <p:cNvSpPr/>
            <p:nvPr/>
          </p:nvSpPr>
          <p:spPr>
            <a:xfrm>
              <a:off x="4251960" y="1371600"/>
              <a:ext cx="3611880" cy="3566160"/>
            </a:xfrm>
            <a:prstGeom prst="rect">
              <a:avLst/>
            </a:prstGeom>
            <a:solidFill>
              <a:srgbClr val="F4F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59" name="Google Shape;259;p18"/>
            <p:cNvSpPr/>
            <p:nvPr/>
          </p:nvSpPr>
          <p:spPr>
            <a:xfrm>
              <a:off x="4434840" y="1554480"/>
              <a:ext cx="3246120" cy="64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2.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Kiểm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soát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b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</a:b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thông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số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đặc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thù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8"/>
            <p:cNvSpPr/>
            <p:nvPr/>
          </p:nvSpPr>
          <p:spPr>
            <a:xfrm>
              <a:off x="4434840" y="2329632"/>
              <a:ext cx="3246120" cy="2468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Duy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trì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ổn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định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ESP 50 Pa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tương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đương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các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phòng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Lab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hiện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đại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nhất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của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Daikin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vực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Kiểm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soát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lưu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lượng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gió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với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sai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số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dưới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2,3%.</a:t>
              </a:r>
              <a:endParaRPr sz="16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819CD1-1B46-4597-1D1C-1CCEB32FE6D9}"/>
              </a:ext>
            </a:extLst>
          </p:cNvPr>
          <p:cNvGrpSpPr/>
          <p:nvPr/>
        </p:nvGrpSpPr>
        <p:grpSpPr>
          <a:xfrm>
            <a:off x="8031175" y="1645920"/>
            <a:ext cx="3611880" cy="3566160"/>
            <a:chOff x="8046720" y="1371600"/>
            <a:chExt cx="3611880" cy="3566160"/>
          </a:xfrm>
        </p:grpSpPr>
        <p:sp>
          <p:nvSpPr>
            <p:cNvPr id="261" name="Google Shape;261;p18"/>
            <p:cNvSpPr/>
            <p:nvPr/>
          </p:nvSpPr>
          <p:spPr>
            <a:xfrm>
              <a:off x="8046720" y="1371600"/>
              <a:ext cx="3611880" cy="3566160"/>
            </a:xfrm>
            <a:prstGeom prst="rect">
              <a:avLst/>
            </a:prstGeom>
            <a:solidFill>
              <a:srgbClr val="F4F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262" name="Google Shape;262;p18"/>
            <p:cNvSpPr/>
            <p:nvPr/>
          </p:nvSpPr>
          <p:spPr>
            <a:xfrm>
              <a:off x="8229599" y="1554480"/>
              <a:ext cx="3139135" cy="6400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CB545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3.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Khẳng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định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vị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thế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b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</a:b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hạ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tầng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nội</a:t>
              </a:r>
              <a:r>
                <a:rPr lang="en-US" b="1" i="0" u="none" strike="noStrike" cap="none" dirty="0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i="0" u="none" strike="noStrike" cap="none" dirty="0" err="1">
                  <a:solidFill>
                    <a:srgbClr val="6CB545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địa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8"/>
            <p:cNvSpPr/>
            <p:nvPr/>
          </p:nvSpPr>
          <p:spPr>
            <a:xfrm>
              <a:off x="8229599" y="2329632"/>
              <a:ext cx="3246120" cy="2468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Minh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chứng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thực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chứng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quan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trọng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nhất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cho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thấy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Việt Nam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đủ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năng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lực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triển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khai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dán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nhãn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năng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lượng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bắt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buộc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cho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dòng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máy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thương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mại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tới</a:t>
              </a:r>
              <a:r>
                <a:rPr lang="en-US" sz="1600" b="0" i="0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60.000 BTU.</a:t>
              </a:r>
              <a:endParaRPr sz="16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18"/>
          <p:cNvSpPr/>
          <p:nvPr/>
        </p:nvSpPr>
        <p:spPr>
          <a:xfrm>
            <a:off x="441655" y="5408295"/>
            <a:ext cx="112471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700"/>
              <a:buFont typeface="Arial"/>
              <a:buNone/>
            </a:pP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Việt Nam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hoàn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toàn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đủ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năng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lực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hạ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tầng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1700" b="1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triển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khai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dán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nhãn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năng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lượng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bắt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buộc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cho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b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</a:b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dòng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máy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điều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hòa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thương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mại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cơ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̃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vừa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va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̀ </a:t>
            </a:r>
            <a:r>
              <a:rPr lang="en-US" sz="1700" b="1" i="0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nho</a:t>
            </a:r>
            <a:r>
              <a:rPr lang="en-US" sz="1700" b="1" i="0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cs typeface="Times New Roman" panose="02020603050405020304" pitchFamily="18" charset="0"/>
                <a:sym typeface="Arial"/>
              </a:rPr>
              <a:t>̉.</a:t>
            </a:r>
            <a:endParaRPr sz="17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7BDF50-0DB9-1E63-1415-3D93955B6A4E}"/>
              </a:ext>
            </a:extLst>
          </p:cNvPr>
          <p:cNvSpPr txBox="1"/>
          <p:nvPr/>
        </p:nvSpPr>
        <p:spPr>
          <a:xfrm>
            <a:off x="109139" y="29496"/>
            <a:ext cx="1041137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 NGHIỆM VÀ KẾT QUẢ NGHIÊN CỨU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065001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C53F-3FC9-8A14-3461-AE87B439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76C28A-B8BE-1D0E-6E19-37760494CDA8}"/>
              </a:ext>
            </a:extLst>
          </p:cNvPr>
          <p:cNvSpPr txBox="1"/>
          <p:nvPr/>
        </p:nvSpPr>
        <p:spPr>
          <a:xfrm>
            <a:off x="5383384" y="2468880"/>
            <a:ext cx="142218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00AEEF"/>
                </a:solidFill>
                <a:latin typeface="Montserrat"/>
              </a:rPr>
              <a:t>PHẦN III</a:t>
            </a:r>
            <a:endParaRPr sz="2200" b="1" dirty="0">
              <a:solidFill>
                <a:srgbClr val="00AEEF"/>
              </a:solidFill>
              <a:latin typeface="Montserra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0C7E8D-CE21-0DC9-B619-58C7D3B7F4BB}"/>
              </a:ext>
            </a:extLst>
          </p:cNvPr>
          <p:cNvSpPr txBox="1"/>
          <p:nvPr/>
        </p:nvSpPr>
        <p:spPr>
          <a:xfrm>
            <a:off x="640080" y="3063240"/>
            <a:ext cx="11045952" cy="631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 LUẬN VÀ KIẾN NGHỊ</a:t>
            </a:r>
            <a:endParaRPr sz="3400" b="1" dirty="0">
              <a:solidFill>
                <a:srgbClr val="6CB545"/>
              </a:solidFill>
              <a:latin typeface="Montserra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267813-AAE2-1ECD-0F40-B20DD496ADED}"/>
              </a:ext>
            </a:extLst>
          </p:cNvPr>
          <p:cNvSpPr/>
          <p:nvPr/>
        </p:nvSpPr>
        <p:spPr>
          <a:xfrm>
            <a:off x="5180076" y="4082994"/>
            <a:ext cx="1828800" cy="4445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ontserrat" panose="000005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642D55-58BB-FAF7-ABD8-E31E0664944B}"/>
              </a:ext>
            </a:extLst>
          </p:cNvPr>
          <p:cNvSpPr txBox="1"/>
          <p:nvPr/>
        </p:nvSpPr>
        <p:spPr>
          <a:xfrm>
            <a:off x="1188720" y="4526280"/>
            <a:ext cx="9784080" cy="660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Tổng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nội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địa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hướng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chính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sách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dán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nhãn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lượng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bắt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buộc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cho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phân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khúc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939598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85302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0"/>
          <p:cNvSpPr/>
          <p:nvPr/>
        </p:nvSpPr>
        <p:spPr>
          <a:xfrm>
            <a:off x="485775" y="753872"/>
            <a:ext cx="3846195" cy="59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3.1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luận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0"/>
          <p:cNvSpPr/>
          <p:nvPr/>
        </p:nvSpPr>
        <p:spPr>
          <a:xfrm>
            <a:off x="470230" y="1410764"/>
            <a:ext cx="11247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6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Tổng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nội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dung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endParaRPr sz="20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0"/>
          <p:cNvSpPr/>
          <p:nvPr/>
        </p:nvSpPr>
        <p:spPr>
          <a:xfrm>
            <a:off x="470230" y="1822704"/>
            <a:ext cx="1124712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80975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Char char="–"/>
            </a:pP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Với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lạnh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vượt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ngưỡng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12.000 W (~41.000 BTU/h),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b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</a:b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lượng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còn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khả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do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hạn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kích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thước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sai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số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rò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lọt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80975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Char char="–"/>
            </a:pP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giải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kỹ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thuật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ưu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dải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rộng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soát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chính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xác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tĩnh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bên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ngoài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(ESP).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0"/>
          <p:cNvSpPr/>
          <p:nvPr/>
        </p:nvSpPr>
        <p:spPr>
          <a:xfrm>
            <a:off x="470230" y="3505200"/>
            <a:ext cx="112471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600"/>
              <a:buFont typeface="Arial"/>
              <a:buNone/>
            </a:pP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Khẳng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định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nội</a:t>
            </a:r>
            <a:r>
              <a:rPr lang="en-US" sz="20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địa</a:t>
            </a:r>
            <a:endParaRPr sz="20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0"/>
          <p:cNvSpPr/>
          <p:nvPr/>
        </p:nvSpPr>
        <p:spPr>
          <a:xfrm>
            <a:off x="470230" y="3925824"/>
            <a:ext cx="11247120" cy="2213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80975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Char char="–"/>
            </a:pP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đơn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duy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Việt Nam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vận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hành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hệ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thống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đại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b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</a:b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đủ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máy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tới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60.000 BTU.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80975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Char char="–"/>
            </a:pP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chứng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với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Daikin Thái Lan (DIT)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đạt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tương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quan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</a:rPr>
              <a:t>rất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cao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sai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lệch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lạnh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tổng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chỉ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0,25% (Cassette 3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pha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14,0 kW)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2,73% (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nối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ống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1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pha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12,5 kW).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80975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Char char="–"/>
            </a:pP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thành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thiết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bị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đặc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thù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loại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bỏ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ngắn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mạch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đảm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bảo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b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</a:b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rò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dưới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1,0% -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đáp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ứng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tiêu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chuẩn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quốc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tế</a:t>
            </a:r>
            <a:r>
              <a:rPr lang="en-US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A91B21-E06B-4B6F-3A20-03418C5ED913}"/>
              </a:ext>
            </a:extLst>
          </p:cNvPr>
          <p:cNvSpPr txBox="1"/>
          <p:nvPr/>
        </p:nvSpPr>
        <p:spPr>
          <a:xfrm>
            <a:off x="351358" y="21070"/>
            <a:ext cx="1024996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 LUẬN VÀ KIẾN NGHỊ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1051560"/>
            <a:ext cx="11183112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600" b="1" dirty="0" err="1">
                <a:solidFill>
                  <a:srgbClr val="58595B"/>
                </a:solidFill>
                <a:latin typeface="Montserrat"/>
              </a:rPr>
              <a:t>Nội</a:t>
            </a:r>
            <a:r>
              <a:rPr sz="3600" b="1" dirty="0">
                <a:solidFill>
                  <a:srgbClr val="58595B"/>
                </a:solidFill>
                <a:latin typeface="Montserrat"/>
              </a:rPr>
              <a:t> dung </a:t>
            </a:r>
            <a:r>
              <a:rPr lang="en-US" sz="3600" b="1" dirty="0" err="1">
                <a:solidFill>
                  <a:srgbClr val="58595B"/>
                </a:solidFill>
                <a:latin typeface="Montserrat"/>
              </a:rPr>
              <a:t>trình</a:t>
            </a:r>
            <a:r>
              <a:rPr lang="en-US" sz="3600" b="1" dirty="0">
                <a:solidFill>
                  <a:srgbClr val="58595B"/>
                </a:solidFill>
                <a:latin typeface="Montserrat"/>
              </a:rPr>
              <a:t> </a:t>
            </a:r>
            <a:r>
              <a:rPr lang="en-US" sz="3600" b="1" dirty="0" err="1">
                <a:solidFill>
                  <a:srgbClr val="58595B"/>
                </a:solidFill>
                <a:latin typeface="Montserrat"/>
              </a:rPr>
              <a:t>bày</a:t>
            </a:r>
            <a:endParaRPr sz="3600" b="1" dirty="0">
              <a:solidFill>
                <a:srgbClr val="58595B"/>
              </a:solidFill>
              <a:latin typeface="Montserra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693926"/>
            <a:ext cx="1280160" cy="3810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Montserrat" panose="000005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2920" y="2057400"/>
            <a:ext cx="11183112" cy="8412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1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91440" rIns="228600" rtlCol="0" anchor="ctr"/>
          <a:lstStyle/>
          <a:p>
            <a:pPr algn="ctr">
              <a:lnSpc>
                <a:spcPct val="105000"/>
              </a:lnSpc>
            </a:pPr>
            <a:r>
              <a:rPr lang="en-US" sz="2400" b="1" dirty="0">
                <a:solidFill>
                  <a:srgbClr val="6CB545"/>
                </a:solidFill>
                <a:latin typeface="Montserrat"/>
              </a:rPr>
              <a:t>PHẦN I</a:t>
            </a:r>
            <a:endParaRPr lang="vi-VN" sz="2400" b="1" dirty="0">
              <a:solidFill>
                <a:srgbClr val="00AEEF"/>
              </a:solidFill>
              <a:latin typeface="Montserrat"/>
            </a:endParaRPr>
          </a:p>
          <a:p>
            <a:pPr lvl="0" algn="ctr">
              <a:buClr>
                <a:srgbClr val="58595B"/>
              </a:buClr>
              <a:buSzPts val="1800"/>
            </a:pP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hiện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có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ở </a:t>
            </a:r>
            <a:r>
              <a:rPr lang="en-US" sz="2000" b="0" i="0" u="none" strike="noStrike" cap="none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Việt</a:t>
            </a:r>
            <a:r>
              <a:rPr lang="en-US" sz="2000" b="0" i="0" u="none" strike="noStrike" cap="none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Nam</a:t>
            </a:r>
            <a:endParaRPr lang="vi-VN" sz="20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2920" y="3511296"/>
            <a:ext cx="11183112" cy="8412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1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91440" rIns="228600" rtlCol="0" anchor="ctr"/>
          <a:lstStyle/>
          <a:p>
            <a:pPr algn="ctr">
              <a:lnSpc>
                <a:spcPct val="105000"/>
              </a:lnSpc>
            </a:pPr>
            <a:r>
              <a:rPr lang="en-US" sz="2000" b="1">
                <a:solidFill>
                  <a:srgbClr val="6CB545"/>
                </a:solidFill>
                <a:latin typeface="Montserrat"/>
              </a:rPr>
              <a:t>PHẦN I</a:t>
            </a:r>
            <a:r>
              <a:rPr sz="2000" b="1">
                <a:solidFill>
                  <a:srgbClr val="6CB545"/>
                </a:solidFill>
                <a:latin typeface="Montserrat"/>
              </a:rPr>
              <a:t>I</a:t>
            </a:r>
            <a:endParaRPr sz="2000" b="1" dirty="0">
              <a:solidFill>
                <a:srgbClr val="00AEEF"/>
              </a:solidFill>
              <a:latin typeface="Montserrat"/>
            </a:endParaRPr>
          </a:p>
          <a:p>
            <a:pPr algn="ctr">
              <a:lnSpc>
                <a:spcPct val="105000"/>
              </a:lnSpc>
            </a:pP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Thực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quả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endParaRPr sz="2000" dirty="0">
              <a:solidFill>
                <a:srgbClr val="58595B"/>
              </a:solidFill>
              <a:latin typeface="Montserra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2920" y="4965192"/>
            <a:ext cx="11183112" cy="84124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1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91440" rIns="228600" rtlCol="0" anchor="ctr"/>
          <a:lstStyle/>
          <a:p>
            <a:pPr algn="ctr">
              <a:lnSpc>
                <a:spcPct val="105000"/>
              </a:lnSpc>
            </a:pPr>
            <a:r>
              <a:rPr lang="en-US" sz="2000" b="1">
                <a:solidFill>
                  <a:srgbClr val="6CB545"/>
                </a:solidFill>
                <a:latin typeface="Montserrat"/>
              </a:rPr>
              <a:t>PHẦN I</a:t>
            </a:r>
            <a:r>
              <a:rPr sz="2000" b="1">
                <a:solidFill>
                  <a:srgbClr val="6CB545"/>
                </a:solidFill>
                <a:latin typeface="Montserrat"/>
              </a:rPr>
              <a:t>II</a:t>
            </a:r>
            <a:endParaRPr sz="2000" b="1" dirty="0">
              <a:solidFill>
                <a:srgbClr val="00AEEF"/>
              </a:solidFill>
              <a:latin typeface="Montserrat"/>
            </a:endParaRPr>
          </a:p>
          <a:p>
            <a:pPr algn="ctr">
              <a:lnSpc>
                <a:spcPct val="105000"/>
              </a:lnSpc>
            </a:pP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luận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kiến</a:t>
            </a:r>
            <a:r>
              <a:rPr lang="en-US" sz="2000" dirty="0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58595B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nghị</a:t>
            </a:r>
            <a:endParaRPr sz="2000" dirty="0">
              <a:solidFill>
                <a:srgbClr val="58595B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"/>
          <p:cNvSpPr/>
          <p:nvPr/>
        </p:nvSpPr>
        <p:spPr>
          <a:xfrm>
            <a:off x="533400" y="908824"/>
            <a:ext cx="11176000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3.2 </a:t>
            </a:r>
            <a:r>
              <a:rPr lang="vi-VN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Kiến nghị định </a:t>
            </a:r>
            <a:r>
              <a:rPr lang="vi-VN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hướng </a:t>
            </a:r>
            <a:r>
              <a:rPr lang="en-US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</a:t>
            </a:r>
            <a:r>
              <a:rPr lang="vi-VN" sz="2400" b="1" i="0" u="none" strike="noStrike" cap="none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hính </a:t>
            </a:r>
            <a:r>
              <a:rPr lang="vi-VN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sách năng lượng</a:t>
            </a:r>
            <a:endParaRPr lang="vi-VN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1"/>
          <p:cNvSpPr/>
          <p:nvPr/>
        </p:nvSpPr>
        <p:spPr>
          <a:xfrm>
            <a:off x="457200" y="6528816"/>
            <a:ext cx="77724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Lab  - 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endParaRPr sz="9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F675AB-DDE5-0336-B190-E0DC588F166A}"/>
              </a:ext>
            </a:extLst>
          </p:cNvPr>
          <p:cNvGrpSpPr/>
          <p:nvPr/>
        </p:nvGrpSpPr>
        <p:grpSpPr>
          <a:xfrm>
            <a:off x="533400" y="1870456"/>
            <a:ext cx="11109960" cy="685800"/>
            <a:chOff x="548640" y="1325880"/>
            <a:chExt cx="11109960" cy="685800"/>
          </a:xfrm>
        </p:grpSpPr>
        <p:sp>
          <p:nvSpPr>
            <p:cNvPr id="297" name="Google Shape;297;p21"/>
            <p:cNvSpPr/>
            <p:nvPr/>
          </p:nvSpPr>
          <p:spPr>
            <a:xfrm>
              <a:off x="548640" y="1371600"/>
              <a:ext cx="502920" cy="502920"/>
            </a:xfrm>
            <a:prstGeom prst="ellipse">
              <a:avLst/>
            </a:prstGeom>
            <a:solidFill>
              <a:srgbClr val="6CB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Montserrat" panose="00000500000000000000" pitchFamily="2" charset="0"/>
              </a:endParaRPr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548640" y="1371600"/>
              <a:ext cx="50292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1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1234440" y="1325880"/>
              <a:ext cx="1042416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None/>
              </a:pP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Mở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rộng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lộ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trình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dán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nhãn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năng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lượng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cho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phân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khúc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điều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hòa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bán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thương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mại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(Sky Air) -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chiếm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40 - 60%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tỷ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trọng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tiêu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thụ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điện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tại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các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tòa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sz="2000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nhà</a:t>
              </a:r>
              <a:r>
                <a:rPr lang="en-US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</a:t>
              </a:r>
              <a:endParaRPr sz="20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6F2B50-CB31-4A89-F625-966127256349}"/>
              </a:ext>
            </a:extLst>
          </p:cNvPr>
          <p:cNvGrpSpPr/>
          <p:nvPr/>
        </p:nvGrpSpPr>
        <p:grpSpPr>
          <a:xfrm>
            <a:off x="533400" y="3235706"/>
            <a:ext cx="11109960" cy="685800"/>
            <a:chOff x="548640" y="2496312"/>
            <a:chExt cx="11109960" cy="685800"/>
          </a:xfrm>
        </p:grpSpPr>
        <p:sp>
          <p:nvSpPr>
            <p:cNvPr id="300" name="Google Shape;300;p21"/>
            <p:cNvSpPr/>
            <p:nvPr/>
          </p:nvSpPr>
          <p:spPr>
            <a:xfrm>
              <a:off x="548640" y="2542032"/>
              <a:ext cx="502920" cy="502920"/>
            </a:xfrm>
            <a:prstGeom prst="ellipse">
              <a:avLst/>
            </a:prstGeom>
            <a:solidFill>
              <a:srgbClr val="6CB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Montserrat" panose="00000500000000000000" pitchFamily="2" charset="0"/>
              </a:endParaRPr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548640" y="2542032"/>
              <a:ext cx="50292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2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1"/>
            <p:cNvSpPr/>
            <p:nvPr/>
          </p:nvSpPr>
          <p:spPr>
            <a:xfrm>
              <a:off x="1234440" y="2496312"/>
              <a:ext cx="1042416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just">
                <a:lnSpc>
                  <a:spcPct val="120000"/>
                </a:lnSpc>
                <a:buClr>
                  <a:srgbClr val="58595B"/>
                </a:buClr>
                <a:buSzPts val="1400"/>
              </a:pPr>
              <a:r>
                <a:rPr lang="vi-VN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Thúc đẩy thị trường hướng tới sản phẩm hiệu suất cao, góp phần thực hiện mục tiêu quốc gia giảm phát thải khí nhà kính vào năm 2030.</a:t>
              </a:r>
              <a:endParaRPr lang="vi-VN" sz="20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21"/>
          <p:cNvSpPr/>
          <p:nvPr/>
        </p:nvSpPr>
        <p:spPr>
          <a:xfrm>
            <a:off x="1234440" y="3666744"/>
            <a:ext cx="104241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B6AD295-8305-959E-4923-8811F90F79C3}"/>
              </a:ext>
            </a:extLst>
          </p:cNvPr>
          <p:cNvGrpSpPr/>
          <p:nvPr/>
        </p:nvGrpSpPr>
        <p:grpSpPr>
          <a:xfrm>
            <a:off x="566420" y="4551934"/>
            <a:ext cx="11109960" cy="685800"/>
            <a:chOff x="548640" y="3639312"/>
            <a:chExt cx="11109960" cy="685800"/>
          </a:xfrm>
        </p:grpSpPr>
        <p:sp>
          <p:nvSpPr>
            <p:cNvPr id="303" name="Google Shape;303;p21"/>
            <p:cNvSpPr/>
            <p:nvPr/>
          </p:nvSpPr>
          <p:spPr>
            <a:xfrm>
              <a:off x="548640" y="3712464"/>
              <a:ext cx="502920" cy="502920"/>
            </a:xfrm>
            <a:prstGeom prst="ellipse">
              <a:avLst/>
            </a:prstGeom>
            <a:solidFill>
              <a:srgbClr val="6CB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latin typeface="Montserrat" panose="00000500000000000000" pitchFamily="2" charset="0"/>
              </a:endParaRPr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548640" y="3712464"/>
              <a:ext cx="502920" cy="502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3</a:t>
              </a:r>
              <a:endParaRPr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1234440" y="3639312"/>
              <a:ext cx="10424160" cy="68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None/>
              </a:pPr>
              <a:r>
                <a:rPr lang="vi-VN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Cập nhật sớm tiêu chuẩn hiệu suất năng lượng (MEPS) cho dải công suất </a:t>
              </a:r>
              <a:r>
                <a:rPr lang="vi-VN" sz="2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</a:rPr>
                <a:t>của các loại điều hòa thương mại</a:t>
              </a:r>
              <a:r>
                <a:rPr lang="vi-VN" sz="2000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, tận dụng hạ tầng kỹ thuật hiện có, tạo môi trường cạnh tranh minh bạch, bền vững.</a:t>
              </a:r>
              <a:endParaRPr lang="vi-VN" sz="20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11544FB-2F2D-FDDB-E7C9-F410DEFE2D75}"/>
              </a:ext>
            </a:extLst>
          </p:cNvPr>
          <p:cNvSpPr txBox="1"/>
          <p:nvPr/>
        </p:nvSpPr>
        <p:spPr>
          <a:xfrm>
            <a:off x="351358" y="0"/>
            <a:ext cx="10249967" cy="599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KẾT LUẬN VÀ KIẾN NGHỊ</a:t>
            </a:r>
            <a:endParaRPr sz="32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00341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60320"/>
            <a:ext cx="12192000" cy="1137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>
                <a:solidFill>
                  <a:srgbClr val="6CB545"/>
                </a:solidFill>
                <a:latin typeface="Montserrat"/>
              </a:rPr>
              <a:t>CẢM ƠN </a:t>
            </a:r>
            <a:r>
              <a:rPr lang="en-US" sz="2400" b="1" dirty="0">
                <a:solidFill>
                  <a:srgbClr val="6CB545"/>
                </a:solidFill>
                <a:latin typeface="Montserrat"/>
              </a:rPr>
              <a:t>QUÝ VỊ ĐẠI BIỂU </a:t>
            </a:r>
            <a:r>
              <a:rPr lang="vi-VN" sz="2400" b="1" dirty="0">
                <a:solidFill>
                  <a:srgbClr val="6CB545"/>
                </a:solidFill>
                <a:latin typeface="Montserrat"/>
              </a:rPr>
              <a:t>ĐÃ LẮNG NGHE BÀI THUYẾT TRÌNH</a:t>
            </a:r>
            <a:br>
              <a:rPr lang="vi-VN" sz="2400" b="1" dirty="0">
                <a:solidFill>
                  <a:srgbClr val="6CB545"/>
                </a:solidFill>
                <a:latin typeface="Montserrat"/>
              </a:rPr>
            </a:br>
            <a:r>
              <a:rPr lang="vi-VN" sz="2400" b="1" dirty="0">
                <a:solidFill>
                  <a:srgbClr val="6CB545"/>
                </a:solidFill>
                <a:latin typeface="Montserrat"/>
              </a:rPr>
              <a:t>XIN TRÂN TRỌNG CẢM ƠN</a:t>
            </a:r>
          </a:p>
        </p:txBody>
      </p:sp>
      <p:sp>
        <p:nvSpPr>
          <p:cNvPr id="3" name="Rectangle 2"/>
          <p:cNvSpPr/>
          <p:nvPr/>
        </p:nvSpPr>
        <p:spPr>
          <a:xfrm>
            <a:off x="5181600" y="3821430"/>
            <a:ext cx="1828800" cy="4445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Montserrat" panose="000005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324350"/>
            <a:ext cx="12192000" cy="703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E9F5E1"/>
              </a:buClr>
              <a:buSzPts val="1300"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Trung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tâm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Nghiên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cứu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Phát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triển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Phúc Gia - Công ty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Cổ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phần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Phòng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 Phúc Gia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E9F5E1"/>
              </a:buClr>
              <a:buSzPts val="1300"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Montserrat" panose="00000500000000000000" pitchFamily="2" charset="0"/>
                <a:ea typeface="Arial"/>
                <a:cs typeface="Arial"/>
                <a:sym typeface="Arial"/>
              </a:rPr>
              <a:t>Email: lab@phucgia.com.vn  |  Web: phucgia.com.vn  |  ĐT: 0981 996 996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2325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76358" y="2468880"/>
            <a:ext cx="1236236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00AEEF"/>
                </a:solidFill>
                <a:latin typeface="Montserrat"/>
              </a:rPr>
              <a:t>PHẦN I</a:t>
            </a:r>
            <a:endParaRPr sz="2200" b="1">
              <a:solidFill>
                <a:srgbClr val="00AEEF"/>
              </a:solidFill>
              <a:latin typeface="Montserra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" y="3063240"/>
            <a:ext cx="11045952" cy="1010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 PHƯƠNG PHÁP THỬ VÀ PHÒNG THỬ NGHIỆM</a:t>
            </a:r>
          </a:p>
          <a:p>
            <a:pPr algn="ctr">
              <a:lnSpc>
                <a:spcPct val="110000"/>
              </a:lnSpc>
            </a:pPr>
            <a:r>
              <a:rPr lang="en-US" sz="2800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HIỆN CÓ</a:t>
            </a:r>
            <a:r>
              <a:rPr lang="en-US" sz="28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Ở VIỆT NAM</a:t>
            </a:r>
            <a:endParaRPr sz="2800" b="1" dirty="0">
              <a:solidFill>
                <a:srgbClr val="6CB545"/>
              </a:solidFill>
              <a:latin typeface="Montserra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80076" y="4082994"/>
            <a:ext cx="1828800" cy="44450"/>
          </a:xfrm>
          <a:prstGeom prst="rect">
            <a:avLst/>
          </a:prstGeom>
          <a:solidFill>
            <a:srgbClr val="6CB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ontserrat" panose="000005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8720" y="4526280"/>
            <a:ext cx="9784080" cy="660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Hai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xác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lạnh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hiệu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lượng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ĐHKK,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sở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lý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thuyết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cấu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trúc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hệ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thống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0" i="1" u="none" strike="noStrike" cap="none" dirty="0" err="1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600" b="0" i="1" u="none" strike="noStrike" cap="none" dirty="0">
                <a:solidFill>
                  <a:srgbClr val="00AEEF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rgbClr val="939598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4F5AB1A1-B928-FB38-D5D8-0952287B3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>
            <a:extLst>
              <a:ext uri="{FF2B5EF4-FFF2-40B4-BE49-F238E27FC236}">
                <a16:creationId xmlns:a16="http://schemas.microsoft.com/office/drawing/2014/main" id="{6F1AB80F-54FF-EC51-1DDE-313209CE6072}"/>
              </a:ext>
            </a:extLst>
          </p:cNvPr>
          <p:cNvSpPr/>
          <p:nvPr/>
        </p:nvSpPr>
        <p:spPr>
          <a:xfrm>
            <a:off x="472272" y="717336"/>
            <a:ext cx="8386593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1. </a:t>
            </a:r>
            <a:r>
              <a:rPr lang="vi-VN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Hai phương pháp thử nghiệm: </a:t>
            </a:r>
            <a:r>
              <a:rPr lang="en-US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</a:t>
            </a:r>
            <a:r>
              <a:rPr lang="vi-VN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alorimeter</a:t>
            </a:r>
            <a:r>
              <a:rPr lang="vi-VN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(nhiệt lượng kế) và </a:t>
            </a:r>
            <a:r>
              <a:rPr lang="en-US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E</a:t>
            </a:r>
            <a:r>
              <a:rPr lang="vi-VN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nthalpy (</a:t>
            </a:r>
            <a:r>
              <a:rPr lang="en-US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E</a:t>
            </a:r>
            <a:r>
              <a:rPr lang="vi-VN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nthalpy</a:t>
            </a:r>
            <a:r>
              <a:rPr lang="en-US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vi-VN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không khí)</a:t>
            </a:r>
            <a:endParaRPr lang="vi-VN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8" name="Google Shape;128;p10">
            <a:extLst>
              <a:ext uri="{FF2B5EF4-FFF2-40B4-BE49-F238E27FC236}">
                <a16:creationId xmlns:a16="http://schemas.microsoft.com/office/drawing/2014/main" id="{EC2FCBCF-0092-27F4-891A-A1C1668682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2492536"/>
              </p:ext>
            </p:extLst>
          </p:nvPr>
        </p:nvGraphicFramePr>
        <p:xfrm>
          <a:off x="472272" y="1386945"/>
          <a:ext cx="11228115" cy="4414279"/>
        </p:xfrm>
        <a:graphic>
          <a:graphicData uri="http://schemas.openxmlformats.org/drawingml/2006/table">
            <a:tbl>
              <a:tblPr>
                <a:noFill/>
                <a:tableStyleId>{60EEE00C-EF4E-4CD3-9E57-41319A661F13}</a:tableStyleId>
              </a:tblPr>
              <a:tblGrid>
                <a:gridCol w="16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0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3372">
                  <a:extLst>
                    <a:ext uri="{9D8B030D-6E8A-4147-A177-3AD203B41FA5}">
                      <a16:colId xmlns:a16="http://schemas.microsoft.com/office/drawing/2014/main" val="1108659261"/>
                    </a:ext>
                  </a:extLst>
                </a:gridCol>
                <a:gridCol w="3372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57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Tiêu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chí</a:t>
                      </a:r>
                      <a:endParaRPr sz="13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kế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hiệu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chuẩn</a:t>
                      </a:r>
                      <a:endParaRPr sz="13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3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Arial"/>
                        </a:rPr>
                        <a:t>Calibrated room-type calorimeter</a:t>
                      </a:r>
                      <a:r>
                        <a:rPr lang="en-US" sz="13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 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VINACOMIN</a:t>
                      </a:r>
                      <a:endParaRPr sz="13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vi-VN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 nhiệt lượng kế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3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3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endParaRPr lang="vi-VN" sz="13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vi-VN" sz="1300" b="1" i="0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300" b="1" i="0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Balanced ambient room-type calorimeter) VINACOMIN &amp; QUATEST 3</a:t>
                      </a:r>
                      <a:endParaRPr sz="1300" b="1" i="0" u="none" strike="noStrike" cap="none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5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5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Enthalpy </a:t>
                      </a:r>
                      <a:r>
                        <a:rPr lang="en-US" sz="15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5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5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500" b="1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500" b="1" u="none" strike="noStrike" cap="none" dirty="0" err="1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kế</a:t>
                      </a:r>
                      <a:endParaRPr sz="1500" u="none" strike="noStrike" cap="none" dirty="0"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5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(</a:t>
                      </a:r>
                      <a:r>
                        <a:rPr lang="en-US" sz="15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cs typeface="Arial"/>
                          <a:sym typeface="Arial"/>
                        </a:rPr>
                        <a:t>Calorimeter air enthalpy</a:t>
                      </a:r>
                      <a:r>
                        <a:rPr lang="en-US" sz="1500" b="1" u="none" strike="noStrike" kern="1200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500" b="1" i="0" u="none" strike="noStrike" cap="none" dirty="0">
                          <a:solidFill>
                            <a:srgbClr val="FFFFFF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PHÚC GIA LAB</a:t>
                      </a:r>
                      <a:endParaRPr sz="1500" b="1" i="0" u="none" strike="noStrike" cap="none" dirty="0">
                        <a:solidFill>
                          <a:srgbClr val="FFFFFF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CB5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101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Nguyên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lý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thoát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qua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vách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hiệu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chuẩn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số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liệu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thoát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Tương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tự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hiệu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chuẩn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nhưng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giảm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sự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tổn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đến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mức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tối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do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có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bao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quanh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ngoài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thời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gió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biến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thiên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enthalpy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/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dàn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lạnh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6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Độ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xác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do </a:t>
                      </a:r>
                      <a:r>
                        <a:rPr lang="en-US" sz="1200" b="0" i="0" u="none" strike="noStrike" cap="none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cần</a:t>
                      </a:r>
                      <a:r>
                        <a:rPr lang="en-US" sz="1200" b="0" i="0" u="none" strike="noStrike" cap="none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sự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ổn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định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môi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trường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ngoài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kinh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viên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Độ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xác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do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nhiệt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lượng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thoát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kể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Độ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chính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xác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tương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đối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nhưng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vẫn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thấp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hơn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phòng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101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Thời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&amp; chi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phí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Thời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dài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chi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vận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hành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đầu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tư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ban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đầu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mức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trung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bình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  <a:tabLst/>
                        <a:defRPr/>
                      </a:pPr>
                      <a:r>
                        <a:rPr lang="vi-VN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Thời gian thử 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dài</a:t>
                      </a:r>
                      <a:r>
                        <a:rPr lang="vi-VN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chi phí vận hành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vi-VN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và đầu tư ban đầu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cao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vi-VN"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Thời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gian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cân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bằng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ngắn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hơn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2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phương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pháp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còn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chi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phí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vận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hành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mức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trung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bình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và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đầu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tư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ở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mức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trung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bình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813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Dải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Hạn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chế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EUT do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thiết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kế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-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khả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trên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12.000 W (~41.000 BTU/h).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Hạn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chế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EUT do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thiết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kế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vi-VN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- không khả thi trên 12.000 W (~41.000 BTU/h).</a:t>
                      </a: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Linh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hoạt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dải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rộng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đặc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biệt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các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dòng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thương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mại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lớn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(Cassette,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nối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ống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gió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).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8595B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Buồng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Enthalpy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hiện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tại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của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PGL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công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suất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thử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nghiệm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cho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điều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hòa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dirty="0" err="1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đến</a:t>
                      </a: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Montserrat" panose="00000500000000000000" pitchFamily="2" charset="0"/>
                          <a:ea typeface="Arial"/>
                          <a:cs typeface="Arial"/>
                          <a:sym typeface="Arial"/>
                        </a:rPr>
                        <a:t> 60.000 Btu/h</a:t>
                      </a:r>
                      <a:endParaRPr sz="1200" b="0" i="0" u="none" strike="noStrike" cap="none" dirty="0">
                        <a:solidFill>
                          <a:srgbClr val="000000"/>
                        </a:solidFill>
                        <a:latin typeface="Montserrat" panose="00000500000000000000" pitchFamily="2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1D3D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F1F477E-297C-EFD1-7D8E-31743FE4F984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  <p:sp>
        <p:nvSpPr>
          <p:cNvPr id="3" name="Google Shape;129;p10">
            <a:extLst>
              <a:ext uri="{FF2B5EF4-FFF2-40B4-BE49-F238E27FC236}">
                <a16:creationId xmlns:a16="http://schemas.microsoft.com/office/drawing/2014/main" id="{ED8A957E-B5B8-F4C7-A536-A38FFC88459A}"/>
              </a:ext>
            </a:extLst>
          </p:cNvPr>
          <p:cNvSpPr/>
          <p:nvPr/>
        </p:nvSpPr>
        <p:spPr>
          <a:xfrm>
            <a:off x="2873170" y="5909534"/>
            <a:ext cx="8454261" cy="53355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400"/>
              <a:buFont typeface="Arial"/>
              <a:buNone/>
            </a:pP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Với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lớn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như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Cassette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nối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ống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phương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là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giải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pháp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phù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hợp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chemeClr val="bg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92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580103" y="2687472"/>
            <a:ext cx="4041059" cy="148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2400" b="1" u="sng" dirty="0" err="1">
                <a:solidFill>
                  <a:srgbClr val="6CB545"/>
                </a:solidFill>
                <a:latin typeface="Montserrat" panose="00000500000000000000" pitchFamily="2" charset="0"/>
              </a:rPr>
              <a:t>Hình</a:t>
            </a:r>
            <a:r>
              <a:rPr lang="en-US" sz="2400" b="1" u="sng" dirty="0">
                <a:solidFill>
                  <a:srgbClr val="6CB545"/>
                </a:solidFill>
                <a:latin typeface="Montserrat" panose="00000500000000000000" pitchFamily="2" charset="0"/>
              </a:rPr>
              <a:t> 1: </a:t>
            </a:r>
            <a:r>
              <a:rPr lang="vi-VN" sz="2400" dirty="0">
                <a:solidFill>
                  <a:srgbClr val="6CB545"/>
                </a:solidFill>
                <a:latin typeface="Montserrat" panose="00000500000000000000" pitchFamily="2" charset="0"/>
              </a:rPr>
              <a:t>Buồng nhiệt lượng kế hiệu chuẩn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AEEF"/>
                </a:solidFill>
                <a:latin typeface="Montserrat" panose="00000500000000000000" pitchFamily="2" charset="0"/>
              </a:rPr>
              <a:t>(Calibrated room-type calorimeter)</a:t>
            </a:r>
          </a:p>
        </p:txBody>
      </p:sp>
      <p:sp>
        <p:nvSpPr>
          <p:cNvPr id="129" name="Google Shape;129;p10"/>
          <p:cNvSpPr/>
          <p:nvPr/>
        </p:nvSpPr>
        <p:spPr>
          <a:xfrm>
            <a:off x="457200" y="5573275"/>
            <a:ext cx="11247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9EB0F-FA8D-416E-AE6C-AC4FCDB41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102" y="1495129"/>
            <a:ext cx="6501565" cy="4876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137556-08E0-71BC-AC93-1960979E8974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9385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310185" y="827525"/>
            <a:ext cx="6631389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2400" b="1" u="sng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Hình</a:t>
            </a:r>
            <a:r>
              <a:rPr lang="en-US" sz="2400" b="1" u="sng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 2:</a:t>
            </a:r>
            <a:r>
              <a:rPr lang="en-US" sz="2400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vi-VN" sz="2400" dirty="0">
                <a:solidFill>
                  <a:srgbClr val="6CB545"/>
                </a:solidFill>
                <a:latin typeface="Montserrat" panose="00000500000000000000" pitchFamily="2" charset="0"/>
              </a:rPr>
              <a:t>Buồng nhiệt lượng kế cân bằng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AEEF"/>
                </a:solidFill>
                <a:latin typeface="Montserrat" panose="00000500000000000000" pitchFamily="2" charset="0"/>
              </a:rPr>
              <a:t>(Balanced ambient room-type calorimeter)</a:t>
            </a:r>
          </a:p>
        </p:txBody>
      </p:sp>
      <p:sp>
        <p:nvSpPr>
          <p:cNvPr id="129" name="Google Shape;129;p10"/>
          <p:cNvSpPr/>
          <p:nvPr/>
        </p:nvSpPr>
        <p:spPr>
          <a:xfrm>
            <a:off x="457200" y="5573275"/>
            <a:ext cx="11247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EBBDBE-2509-46B8-9E9D-991B30E81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85" y="1763274"/>
            <a:ext cx="5588350" cy="4185241"/>
          </a:xfrm>
          <a:prstGeom prst="rect">
            <a:avLst/>
          </a:prstGeom>
        </p:spPr>
      </p:pic>
      <p:pic>
        <p:nvPicPr>
          <p:cNvPr id="1026" name="Picture 2" descr="Calorimeter - OHNISHI NETSUGAKU Co., Ltd.">
            <a:extLst>
              <a:ext uri="{FF2B5EF4-FFF2-40B4-BE49-F238E27FC236}">
                <a16:creationId xmlns:a16="http://schemas.microsoft.com/office/drawing/2014/main" id="{FFCB8BC0-C479-4B97-989F-38CB87D85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582" y="1763275"/>
            <a:ext cx="6063233" cy="4185240"/>
          </a:xfrm>
          <a:prstGeom prst="rect">
            <a:avLst/>
          </a:prstGeom>
          <a:noFill/>
          <a:ln>
            <a:solidFill>
              <a:srgbClr val="6DB64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2B4746-D75A-2E92-3AA9-EF236547A787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01554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"/>
          <p:cNvSpPr/>
          <p:nvPr/>
        </p:nvSpPr>
        <p:spPr>
          <a:xfrm>
            <a:off x="507999" y="837184"/>
            <a:ext cx="6794501" cy="6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400" b="1" u="sng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Hình</a:t>
            </a:r>
            <a:r>
              <a:rPr lang="en-US" sz="2400" b="1" u="sng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 3:</a:t>
            </a:r>
            <a:r>
              <a:rPr lang="en-US" sz="2400" b="1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 </a:t>
            </a:r>
            <a:r>
              <a:rPr lang="en-US" sz="2400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Buồng</a:t>
            </a:r>
            <a:r>
              <a:rPr lang="en-US" sz="2400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</a:rPr>
              <a:t> Enthalpy dòng không khí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</a:rPr>
              <a:t>(Calorimeter air enthalpy)</a:t>
            </a:r>
          </a:p>
        </p:txBody>
      </p:sp>
      <p:sp>
        <p:nvSpPr>
          <p:cNvPr id="127" name="Google Shape;127;p10"/>
          <p:cNvSpPr/>
          <p:nvPr/>
        </p:nvSpPr>
        <p:spPr>
          <a:xfrm>
            <a:off x="457200" y="6528816"/>
            <a:ext cx="77724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Phúc Gia Lab  - 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nghiệm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ĐHKK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thương</a:t>
            </a:r>
            <a:r>
              <a:rPr lang="en-US" sz="900" b="0" i="0" u="none" strike="noStrike" cap="none" dirty="0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900" b="0" i="0" u="none" strike="noStrike" cap="none" dirty="0" err="1">
                <a:solidFill>
                  <a:srgbClr val="939598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mại</a:t>
            </a:r>
            <a:endParaRPr sz="9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F32E55-7C4A-471C-A804-B0739FB46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639" y="1535684"/>
            <a:ext cx="5461000" cy="4747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31EB20-B48E-A986-9F8D-AEE9F6A7A6AB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FC6ECC-7849-400B-A517-0CFB8FB6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61" y="1553086"/>
            <a:ext cx="6092572" cy="47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82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FA388BAB-0A62-AC44-0959-3C4838E9A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>
            <a:extLst>
              <a:ext uri="{FF2B5EF4-FFF2-40B4-BE49-F238E27FC236}">
                <a16:creationId xmlns:a16="http://schemas.microsoft.com/office/drawing/2014/main" id="{D55C3EEA-E392-C571-C723-EC49805A26D3}"/>
              </a:ext>
            </a:extLst>
          </p:cNvPr>
          <p:cNvSpPr/>
          <p:nvPr/>
        </p:nvSpPr>
        <p:spPr>
          <a:xfrm>
            <a:off x="281506" y="821116"/>
            <a:ext cx="8082608" cy="46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Arial"/>
              <a:buNone/>
            </a:pPr>
            <a:r>
              <a:rPr lang="en-US" sz="2400" b="1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ệ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thống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Enthalpy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dòng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không</a:t>
            </a: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endParaRPr lang="en-US" sz="2400" b="0" i="0" u="none" strike="noStrike" cap="none" dirty="0">
              <a:solidFill>
                <a:srgbClr val="6CB545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1" descr="/tmp/build/assets/buong_thu_gio_1.png">
            <a:extLst>
              <a:ext uri="{FF2B5EF4-FFF2-40B4-BE49-F238E27FC236}">
                <a16:creationId xmlns:a16="http://schemas.microsoft.com/office/drawing/2014/main" id="{9D0B4F3E-A9C6-F16C-02A1-C9F18250BC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9471" y="1774552"/>
            <a:ext cx="6409344" cy="36608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1">
            <a:extLst>
              <a:ext uri="{FF2B5EF4-FFF2-40B4-BE49-F238E27FC236}">
                <a16:creationId xmlns:a16="http://schemas.microsoft.com/office/drawing/2014/main" id="{5EF6BE66-1378-BCFC-A916-9252FC148301}"/>
              </a:ext>
            </a:extLst>
          </p:cNvPr>
          <p:cNvSpPr/>
          <p:nvPr/>
        </p:nvSpPr>
        <p:spPr>
          <a:xfrm>
            <a:off x="5599471" y="5620731"/>
            <a:ext cx="6409345" cy="31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39598"/>
              </a:buClr>
              <a:buSzPts val="950"/>
              <a:buFont typeface="Arial"/>
              <a:buNone/>
            </a:pP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Hình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4.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xác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định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thông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số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mẫu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thử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</a:t>
            </a:r>
            <a:r>
              <a:rPr lang="en-US" sz="1400" b="0" i="1" u="none" strike="noStrike" cap="none" dirty="0" err="1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EUT</a:t>
            </a:r>
            <a:r>
              <a:rPr lang="en-US" sz="1400" b="0" i="1" u="none" strike="noStrike" cap="none" dirty="0">
                <a:solidFill>
                  <a:srgbClr val="00B0F0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 dirty="0">
              <a:solidFill>
                <a:srgbClr val="00B0F0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1">
            <a:extLst>
              <a:ext uri="{FF2B5EF4-FFF2-40B4-BE49-F238E27FC236}">
                <a16:creationId xmlns:a16="http://schemas.microsoft.com/office/drawing/2014/main" id="{BBEB6BB7-AAAA-EECE-ACB6-BED6CB617187}"/>
              </a:ext>
            </a:extLst>
          </p:cNvPr>
          <p:cNvSpPr/>
          <p:nvPr/>
        </p:nvSpPr>
        <p:spPr>
          <a:xfrm>
            <a:off x="281506" y="1652286"/>
            <a:ext cx="5043949" cy="3984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indent="176213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250"/>
              <a:buFont typeface="Arial"/>
              <a:buChar char="–"/>
            </a:pP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cách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bố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trí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cảm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biến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tĩnh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nón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khuếch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tán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cảm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biến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khô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/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ướt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250"/>
              <a:buFont typeface="Arial"/>
              <a:buChar char="–"/>
            </a:pP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phun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(Airflow Nozzles):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xác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định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lượng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khí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qua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chênh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;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vận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tốc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gió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tại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họng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15 - 35 m/s.</a:t>
            </a:r>
            <a:endParaRPr sz="14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250"/>
              <a:buFont typeface="Arial"/>
              <a:buChar char="–"/>
            </a:pP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Quạt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thải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(Exhaust Fan):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thay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đổi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để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thắng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trở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lực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tạo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tĩnh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trong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buồng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theo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yêu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250"/>
              <a:buFont typeface="Arial"/>
              <a:buChar char="–"/>
            </a:pP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Cảm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biến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nhiệt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ẩm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sai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số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±0,1 K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đến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±0,2 K;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kế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độ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sụt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áp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qua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phun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kiểm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soát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ESP.</a:t>
            </a:r>
            <a:endParaRPr sz="14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  <a:p>
            <a:pPr marR="0" lvl="0" indent="176213" algn="just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58595B"/>
              </a:buClr>
              <a:buSzPts val="1250"/>
              <a:buFont typeface="Arial"/>
              <a:buChar char="–"/>
            </a:pP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Hệ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thống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đo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điện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năng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(Power Meters):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tính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tổng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suất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điện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đầu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vào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máy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nén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quạt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mạch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điều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khiển</a:t>
            </a:r>
            <a:r>
              <a:rPr lang="en-US" sz="1400"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bg2">
                  <a:lumMod val="10000"/>
                </a:schemeClr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3D6288-8FFC-BFA9-E941-AEA69FFE4D91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03998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/>
          <p:nvPr/>
        </p:nvSpPr>
        <p:spPr>
          <a:xfrm>
            <a:off x="449007" y="868515"/>
            <a:ext cx="8036232" cy="500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05000"/>
              </a:lnSpc>
              <a:buClr>
                <a:srgbClr val="FFFFFF"/>
              </a:buClr>
              <a:buSzPts val="2600"/>
            </a:pPr>
            <a:r>
              <a:rPr lang="en-US" sz="2400" b="1" i="0" u="none" strike="noStrike" cap="none" dirty="0">
                <a:solidFill>
                  <a:srgbClr val="6CB545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CÔNG THỨC XÁC ĐỊNH NĂNG SUẤT LẠNH</a:t>
            </a:r>
            <a:endParaRPr lang="en-US" sz="24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1"/>
          <p:cNvSpPr/>
          <p:nvPr/>
        </p:nvSpPr>
        <p:spPr>
          <a:xfrm>
            <a:off x="2015039" y="1738324"/>
            <a:ext cx="8247039" cy="37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CB545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dk1"/>
              </a:solidFill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E9B7F6-EDBE-FF24-8E4C-394CA0F4A6B1}"/>
              </a:ext>
            </a:extLst>
          </p:cNvPr>
          <p:cNvGrpSpPr/>
          <p:nvPr/>
        </p:nvGrpSpPr>
        <p:grpSpPr>
          <a:xfrm>
            <a:off x="449007" y="1602716"/>
            <a:ext cx="11241548" cy="4251161"/>
            <a:chOff x="1622323" y="2299900"/>
            <a:chExt cx="8967019" cy="3707609"/>
          </a:xfrm>
        </p:grpSpPr>
        <p:sp>
          <p:nvSpPr>
            <p:cNvPr id="143" name="Google Shape;143;p11"/>
            <p:cNvSpPr/>
            <p:nvPr/>
          </p:nvSpPr>
          <p:spPr>
            <a:xfrm>
              <a:off x="1622323" y="2299900"/>
              <a:ext cx="8967019" cy="3707609"/>
            </a:xfrm>
            <a:prstGeom prst="rect">
              <a:avLst/>
            </a:prstGeom>
            <a:solidFill>
              <a:srgbClr val="F4F8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Montserrat" panose="00000500000000000000" pitchFamily="2" charset="0"/>
              </a:endParaRPr>
            </a:p>
          </p:txBody>
        </p:sp>
        <p:sp>
          <p:nvSpPr>
            <p:cNvPr id="145" name="Google Shape;145;p11"/>
            <p:cNvSpPr/>
            <p:nvPr/>
          </p:nvSpPr>
          <p:spPr>
            <a:xfrm>
              <a:off x="2015039" y="2299900"/>
              <a:ext cx="8247039" cy="842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3400"/>
                <a:buFont typeface="Arial"/>
                <a:buNone/>
              </a:pPr>
              <a:r>
                <a:rPr lang="en-US" sz="3400" b="1" i="0" u="none" strike="noStrike" cap="none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Q</a:t>
              </a:r>
              <a:r>
                <a:rPr lang="en-US" sz="3400" b="1" i="0" u="none" strike="noStrike" cap="none" baseline="-25000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o</a:t>
              </a:r>
              <a:r>
                <a:rPr lang="en-US" sz="3400" b="1" i="0" u="none" strike="noStrike" cap="none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 =  G x (h</a:t>
              </a:r>
              <a:r>
                <a:rPr lang="en-US" sz="3400" b="1" i="0" u="none" strike="noStrike" cap="none" baseline="-25000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a1</a:t>
              </a:r>
              <a:r>
                <a:rPr lang="en-US" sz="3400" b="1" i="0" u="none" strike="noStrike" cap="none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 -  h</a:t>
              </a:r>
              <a:r>
                <a:rPr lang="en-US" sz="3400" b="1" i="0" u="none" strike="noStrike" cap="none" baseline="-25000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a2</a:t>
              </a:r>
              <a:r>
                <a:rPr lang="en-US" sz="3400" b="1" i="0" u="none" strike="noStrike" cap="none" dirty="0">
                  <a:solidFill>
                    <a:srgbClr val="00AEEF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)</a:t>
              </a:r>
              <a:endParaRPr sz="3400" b="0" i="0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1"/>
            <p:cNvSpPr/>
            <p:nvPr/>
          </p:nvSpPr>
          <p:spPr>
            <a:xfrm>
              <a:off x="2015039" y="3282658"/>
              <a:ext cx="8396113" cy="1560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R="0" lvl="0" indent="176213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–"/>
              </a:pP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G: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lưu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lượng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khối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lượng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khí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đi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qua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bị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(kg/s).</a:t>
              </a:r>
              <a:endParaRPr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  <a:p>
              <a:pPr marR="0" lvl="0" indent="176213" algn="just" rtl="0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–"/>
              </a:pP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ha1: enthalpy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riêng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của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hỗn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hợp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khí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vào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bị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(kJ/kg).</a:t>
              </a:r>
              <a:endParaRPr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  <a:p>
              <a:pPr marR="0" lvl="0" indent="176213" algn="just" rtl="0">
                <a:lnSpc>
                  <a:spcPct val="12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58595B"/>
                </a:buClr>
                <a:buSzPts val="1400"/>
                <a:buFont typeface="Arial"/>
                <a:buChar char="–"/>
              </a:pP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ha2: enthalpy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riêng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của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hỗn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hợp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khí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ra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khỏi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0" i="0" u="none" strike="noStrike" cap="none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bị</a:t>
              </a:r>
              <a:r>
                <a:rPr lang="en-US" b="0" i="0" u="none" strike="noStrike" cap="none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(kJ/kg).</a:t>
              </a:r>
              <a:endParaRPr b="0" i="0" u="none" strike="noStrike" cap="none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1"/>
            <p:cNvSpPr/>
            <p:nvPr/>
          </p:nvSpPr>
          <p:spPr>
            <a:xfrm>
              <a:off x="1836849" y="5047366"/>
              <a:ext cx="8425228" cy="812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350"/>
                <a:buFont typeface="Arial"/>
                <a:buNone/>
              </a:pP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Buồng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thử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Enthalpy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gồm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hai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gian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tách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biệt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(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trong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phòng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và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ngoài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trời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),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kích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thước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đủ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lớn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để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làm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thay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đổi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kiểu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lưu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thông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không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khí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bình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thường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của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thiết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 </a:t>
              </a:r>
              <a:r>
                <a:rPr lang="en-US" b="1" u="none" strike="noStrike" cap="none" dirty="0" err="1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bị</a:t>
              </a:r>
              <a:r>
                <a:rPr lang="en-US" b="1" u="none" strike="noStrike" cap="none" dirty="0">
                  <a:solidFill>
                    <a:srgbClr val="58595B"/>
                  </a:solidFill>
                  <a:latin typeface="Montserrat" panose="00000500000000000000" pitchFamily="2" charset="0"/>
                  <a:ea typeface="Arial"/>
                  <a:cs typeface="Arial"/>
                  <a:sym typeface="Arial"/>
                </a:rPr>
                <a:t>.</a:t>
              </a:r>
              <a:endParaRPr b="1" u="none" strike="noStrike" cap="none" dirty="0">
                <a:solidFill>
                  <a:schemeClr val="dk1"/>
                </a:solidFill>
                <a:latin typeface="Montserrat" panose="00000500000000000000" pitchFamily="2" charset="0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3A13B78-015D-EDFE-E374-1B1E590C073C}"/>
              </a:ext>
            </a:extLst>
          </p:cNvPr>
          <p:cNvSpPr txBox="1"/>
          <p:nvPr/>
        </p:nvSpPr>
        <p:spPr>
          <a:xfrm>
            <a:off x="0" y="66228"/>
            <a:ext cx="10795819" cy="568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i="0" u="none" strike="noStrike" cap="none" dirty="0">
                <a:solidFill>
                  <a:schemeClr val="bg1"/>
                </a:solidFill>
                <a:latin typeface="Montserrat" panose="00000500000000000000" pitchFamily="2" charset="0"/>
                <a:ea typeface="Arial"/>
                <a:cs typeface="Arial"/>
                <a:sym typeface="Arial"/>
              </a:rPr>
              <a:t>CƠ SỞ LÝ THUYẾT PHƯƠNG PHÁP THỬ NGHIỆM</a:t>
            </a:r>
            <a:endParaRPr sz="3000" b="1" dirty="0">
              <a:solidFill>
                <a:schemeClr val="bg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11924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84024203165]">
  <a:themeElements>
    <a:clrScheme name="Phuc Gia">
      <a:dk1>
        <a:srgbClr val="58595B"/>
      </a:dk1>
      <a:lt1>
        <a:srgbClr val="FFFFFF"/>
      </a:lt1>
      <a:dk2>
        <a:srgbClr val="58595B"/>
      </a:dk2>
      <a:lt2>
        <a:srgbClr val="D1D3D4"/>
      </a:lt2>
      <a:accent1>
        <a:srgbClr val="6CB545"/>
      </a:accent1>
      <a:accent2>
        <a:srgbClr val="00AEEF"/>
      </a:accent2>
      <a:accent3>
        <a:srgbClr val="9ACA3C"/>
      </a:accent3>
      <a:accent4>
        <a:srgbClr val="939598"/>
      </a:accent4>
      <a:accent5>
        <a:srgbClr val="6CB545"/>
      </a:accent5>
      <a:accent6>
        <a:srgbClr val="00AEEF"/>
      </a:accent6>
      <a:hlink>
        <a:srgbClr val="467886"/>
      </a:hlink>
      <a:folHlink>
        <a:srgbClr val="96607D"/>
      </a:folHlink>
    </a:clrScheme>
    <a:fontScheme name="Phuc Gia">
      <a:majorFont>
        <a:latin typeface="Arial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  <wetp:taskpane dockstate="right" visibility="0" width="350" row="1">
    <wetp:webextensionref xmlns:r="http://schemas.openxmlformats.org/officeDocument/2006/relationships" r:id="rId2"/>
  </wetp:taskpane>
  <wetp:taskpane dockstate="right" visibility="0" width="350" row="2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9C457D55-019C-4695-A1D1-74D31201D642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daa6c576-1613-4c97-bf3a-87c0f614f628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37097A9-EBDF-4BCC-A648-15F74C45FCF1}">
  <we:reference id="wa200009376" version="1.0.1.0" store="en-GB" storeType="OMEX"/>
  <we:alternateReferences>
    <we:reference id="wa200009376" version="1.0.1.0" store="wa200009376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41710BA0-B773-48FB-8A7F-4962DF500D94}">
  <we:reference id="wa200010215" version="2.0.0.0" store="en-GB" storeType="OMEX"/>
  <we:alternateReferences>
    <we:reference id="wa200010215" version="2.0.0.0" store="wa200010215" storeType="OMEX"/>
  </we:alternateReferences>
  <we:properties>
    <we:property name="bps.codex_control.document_id" value="&quot;fd1181a8-9e15-4cb0-b0cb-cda3110709a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</TotalTime>
  <Words>2437</Words>
  <Application>Microsoft Office PowerPoint</Application>
  <PresentationFormat>Widescreen</PresentationFormat>
  <Paragraphs>200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Montserrat</vt:lpstr>
      <vt:lpstr>Office Theme [1784024203165]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APC</cp:lastModifiedBy>
  <cp:revision>42</cp:revision>
  <dcterms:modified xsi:type="dcterms:W3CDTF">2026-07-21T02:00:48Z</dcterms:modified>
</cp:coreProperties>
</file>