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408" r:id="rId2"/>
    <p:sldId id="422" r:id="rId3"/>
    <p:sldId id="424" r:id="rId4"/>
    <p:sldId id="427" r:id="rId5"/>
    <p:sldId id="428" r:id="rId6"/>
    <p:sldId id="410" r:id="rId7"/>
    <p:sldId id="409" r:id="rId8"/>
    <p:sldId id="425" r:id="rId9"/>
    <p:sldId id="426" r:id="rId10"/>
    <p:sldId id="387" r:id="rId11"/>
    <p:sldId id="388" r:id="rId12"/>
    <p:sldId id="411" r:id="rId13"/>
    <p:sldId id="413" r:id="rId14"/>
    <p:sldId id="391" r:id="rId15"/>
    <p:sldId id="392" r:id="rId16"/>
    <p:sldId id="393" r:id="rId17"/>
    <p:sldId id="394" r:id="rId18"/>
    <p:sldId id="414" r:id="rId19"/>
    <p:sldId id="415" r:id="rId20"/>
    <p:sldId id="397" r:id="rId21"/>
    <p:sldId id="416" r:id="rId22"/>
    <p:sldId id="418" r:id="rId23"/>
    <p:sldId id="429" r:id="rId24"/>
    <p:sldId id="399" r:id="rId25"/>
    <p:sldId id="419" r:id="rId26"/>
    <p:sldId id="420" r:id="rId27"/>
    <p:sldId id="404" r:id="rId28"/>
    <p:sldId id="405" r:id="rId29"/>
    <p:sldId id="421" r:id="rId30"/>
    <p:sldId id="406" r:id="rId31"/>
    <p:sldId id="407" r:id="rId3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600"/>
    <a:srgbClr val="54FEBD"/>
    <a:srgbClr val="00CC99"/>
    <a:srgbClr val="009999"/>
    <a:srgbClr val="D1D4D3"/>
    <a:srgbClr val="D7D3C7"/>
    <a:srgbClr val="626971"/>
    <a:srgbClr val="B9CC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99" autoAdjust="0"/>
  </p:normalViewPr>
  <p:slideViewPr>
    <p:cSldViewPr snapToObjects="1">
      <p:cViewPr varScale="1">
        <p:scale>
          <a:sx n="72" d="100"/>
          <a:sy n="72" d="100"/>
        </p:scale>
        <p:origin x="-1104" y="-84"/>
      </p:cViewPr>
      <p:guideLst>
        <p:guide orient="horz" pos="2455"/>
        <p:guide orient="horz" pos="255"/>
        <p:guide orient="horz" pos="4065"/>
        <p:guide orient="horz" pos="916"/>
        <p:guide orient="horz" pos="1162"/>
        <p:guide orient="horz" pos="2546"/>
        <p:guide orient="horz" pos="3838"/>
        <p:guide pos="4253"/>
        <p:guide pos="272"/>
        <p:guide pos="2925"/>
        <p:guide pos="2834"/>
        <p:guide pos="1598"/>
        <p:guide pos="1507"/>
        <p:guide pos="4162"/>
        <p:guide pos="5488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C4F71-375A-4E2B-B79D-23A9EBDB97B7}" type="doc">
      <dgm:prSet loTypeId="urn:microsoft.com/office/officeart/2005/8/layout/hProcess11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309C3512-EBEA-469A-B83C-2E3CE49BE6FF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FFC000"/>
              </a:solidFill>
            </a:rPr>
            <a:t>1989</a:t>
          </a:r>
          <a:endParaRPr lang="zh-CN" altLang="en-US" sz="1400" b="1" dirty="0">
            <a:solidFill>
              <a:srgbClr val="FFC000"/>
            </a:solidFill>
          </a:endParaRPr>
        </a:p>
      </dgm:t>
    </dgm:pt>
    <dgm:pt modelId="{1A83B336-61C8-4ACC-8831-FE634CBD9718}" type="parTrans" cxnId="{324CA191-A39E-4CD6-A63E-188A05CF1990}">
      <dgm:prSet/>
      <dgm:spPr/>
      <dgm:t>
        <a:bodyPr/>
        <a:lstStyle/>
        <a:p>
          <a:endParaRPr lang="zh-CN" altLang="en-US"/>
        </a:p>
      </dgm:t>
    </dgm:pt>
    <dgm:pt modelId="{E5A3FD45-BB78-401D-92A4-0641D58136A5}" type="sibTrans" cxnId="{324CA191-A39E-4CD6-A63E-188A05CF1990}">
      <dgm:prSet/>
      <dgm:spPr/>
      <dgm:t>
        <a:bodyPr/>
        <a:lstStyle/>
        <a:p>
          <a:endParaRPr lang="zh-CN" altLang="en-US"/>
        </a:p>
      </dgm:t>
    </dgm:pt>
    <dgm:pt modelId="{93B8DEFC-B295-47F7-BD76-F10E1A1514C4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92D050"/>
              </a:solidFill>
            </a:rPr>
            <a:t>2004</a:t>
          </a:r>
          <a:endParaRPr lang="zh-CN" altLang="en-US" sz="1400" b="1" dirty="0">
            <a:solidFill>
              <a:srgbClr val="92D050"/>
            </a:solidFill>
          </a:endParaRPr>
        </a:p>
      </dgm:t>
    </dgm:pt>
    <dgm:pt modelId="{D70A9F8A-DE39-4442-BD51-2E2EF565F4E8}" type="parTrans" cxnId="{0ACA0FBA-8276-4BB4-B002-CAFAB70762B3}">
      <dgm:prSet/>
      <dgm:spPr/>
      <dgm:t>
        <a:bodyPr/>
        <a:lstStyle/>
        <a:p>
          <a:endParaRPr lang="zh-CN" altLang="en-US"/>
        </a:p>
      </dgm:t>
    </dgm:pt>
    <dgm:pt modelId="{2E06185C-502E-41D4-ADA9-3556D5024514}" type="sibTrans" cxnId="{0ACA0FBA-8276-4BB4-B002-CAFAB70762B3}">
      <dgm:prSet/>
      <dgm:spPr/>
      <dgm:t>
        <a:bodyPr/>
        <a:lstStyle/>
        <a:p>
          <a:endParaRPr lang="zh-CN" altLang="en-US"/>
        </a:p>
      </dgm:t>
    </dgm:pt>
    <dgm:pt modelId="{D38C7CEA-1E3B-4EC7-AB46-3975D5CA4A44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7030A0"/>
              </a:solidFill>
            </a:rPr>
            <a:t>2008</a:t>
          </a:r>
          <a:endParaRPr lang="zh-CN" altLang="en-US" sz="1400" b="1" dirty="0">
            <a:solidFill>
              <a:srgbClr val="7030A0"/>
            </a:solidFill>
          </a:endParaRPr>
        </a:p>
      </dgm:t>
    </dgm:pt>
    <dgm:pt modelId="{5FBBD000-E849-4698-89DD-47418518BBAE}" type="parTrans" cxnId="{4B563530-91EB-4EE2-9DA3-300068524B99}">
      <dgm:prSet/>
      <dgm:spPr/>
      <dgm:t>
        <a:bodyPr/>
        <a:lstStyle/>
        <a:p>
          <a:endParaRPr lang="zh-CN" altLang="en-US"/>
        </a:p>
      </dgm:t>
    </dgm:pt>
    <dgm:pt modelId="{957B468D-E9A7-4BDE-A7B8-93D996B55A8B}" type="sibTrans" cxnId="{4B563530-91EB-4EE2-9DA3-300068524B99}">
      <dgm:prSet/>
      <dgm:spPr/>
      <dgm:t>
        <a:bodyPr/>
        <a:lstStyle/>
        <a:p>
          <a:endParaRPr lang="zh-CN" altLang="en-US"/>
        </a:p>
      </dgm:t>
    </dgm:pt>
    <dgm:pt modelId="{BF1ADF7D-51F8-4CED-BA15-ED5A75C6C6D1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FF0000"/>
              </a:solidFill>
            </a:rPr>
            <a:t>2000</a:t>
          </a:r>
          <a:endParaRPr lang="zh-CN" altLang="en-US" sz="1400" b="1" dirty="0">
            <a:solidFill>
              <a:srgbClr val="FF0000"/>
            </a:solidFill>
          </a:endParaRPr>
        </a:p>
      </dgm:t>
    </dgm:pt>
    <dgm:pt modelId="{C8346F79-F88F-443C-B37A-3F75041A7AD8}" type="parTrans" cxnId="{F83863A6-B2A4-4944-897B-6B4A91DE9957}">
      <dgm:prSet/>
      <dgm:spPr/>
      <dgm:t>
        <a:bodyPr/>
        <a:lstStyle/>
        <a:p>
          <a:endParaRPr lang="zh-CN" altLang="en-US"/>
        </a:p>
      </dgm:t>
    </dgm:pt>
    <dgm:pt modelId="{F510AB2D-0A62-4EC2-8AF0-58B3EC74EF9E}" type="sibTrans" cxnId="{F83863A6-B2A4-4944-897B-6B4A91DE9957}">
      <dgm:prSet/>
      <dgm:spPr/>
      <dgm:t>
        <a:bodyPr/>
        <a:lstStyle/>
        <a:p>
          <a:endParaRPr lang="zh-CN" altLang="en-US"/>
        </a:p>
      </dgm:t>
    </dgm:pt>
    <dgm:pt modelId="{D72673FC-F208-48D3-A0A9-5CF2D23C3A1F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00B0F0"/>
              </a:solidFill>
            </a:rPr>
            <a:t>2010</a:t>
          </a:r>
          <a:endParaRPr lang="zh-CN" altLang="en-US" sz="1400" b="1" dirty="0">
            <a:solidFill>
              <a:srgbClr val="00B0F0"/>
            </a:solidFill>
          </a:endParaRPr>
        </a:p>
      </dgm:t>
    </dgm:pt>
    <dgm:pt modelId="{2953D934-4A32-4FC5-8DC8-ABAD926138BE}" type="parTrans" cxnId="{B08B8AE6-E811-4878-A082-7035594EEF59}">
      <dgm:prSet/>
      <dgm:spPr/>
      <dgm:t>
        <a:bodyPr/>
        <a:lstStyle/>
        <a:p>
          <a:endParaRPr lang="zh-CN" altLang="en-US"/>
        </a:p>
      </dgm:t>
    </dgm:pt>
    <dgm:pt modelId="{9DEC6C5E-E308-4C50-840E-1D2D3A1318C2}" type="sibTrans" cxnId="{B08B8AE6-E811-4878-A082-7035594EEF59}">
      <dgm:prSet/>
      <dgm:spPr/>
      <dgm:t>
        <a:bodyPr/>
        <a:lstStyle/>
        <a:p>
          <a:endParaRPr lang="zh-CN" altLang="en-US"/>
        </a:p>
      </dgm:t>
    </dgm:pt>
    <dgm:pt modelId="{444E29F4-4A5A-4C44-B9C2-728BBDD5138C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2013</a:t>
          </a:r>
          <a:r>
            <a:rPr lang="en-US" altLang="zh-CN" sz="1000" b="1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*</a:t>
          </a:r>
          <a:endParaRPr lang="zh-CN" altLang="en-US" sz="1000" b="1" dirty="0">
            <a:solidFill>
              <a:schemeClr val="accent1">
                <a:lumMod val="75000"/>
                <a:lumOff val="25000"/>
              </a:schemeClr>
            </a:solidFill>
          </a:endParaRPr>
        </a:p>
      </dgm:t>
    </dgm:pt>
    <dgm:pt modelId="{F1F86A88-57E5-4F3C-9740-A266C0B43457}" type="parTrans" cxnId="{DB7EE991-B135-4EE0-B916-B0B0E3D7DC60}">
      <dgm:prSet/>
      <dgm:spPr/>
      <dgm:t>
        <a:bodyPr/>
        <a:lstStyle/>
        <a:p>
          <a:endParaRPr lang="zh-CN" altLang="en-US"/>
        </a:p>
      </dgm:t>
    </dgm:pt>
    <dgm:pt modelId="{3CD20BC5-0B97-4E80-8FB0-464B4121DB58}" type="sibTrans" cxnId="{DB7EE991-B135-4EE0-B916-B0B0E3D7DC60}">
      <dgm:prSet/>
      <dgm:spPr/>
      <dgm:t>
        <a:bodyPr/>
        <a:lstStyle/>
        <a:p>
          <a:endParaRPr lang="zh-CN" altLang="en-US"/>
        </a:p>
      </dgm:t>
    </dgm:pt>
    <dgm:pt modelId="{F993F50A-E664-440E-AC83-D2E25A1E9BD9}" type="pres">
      <dgm:prSet presAssocID="{4B1C4F71-375A-4E2B-B79D-23A9EBDB97B7}" presName="Name0" presStyleCnt="0">
        <dgm:presLayoutVars>
          <dgm:dir/>
          <dgm:resizeHandles val="exact"/>
        </dgm:presLayoutVars>
      </dgm:prSet>
      <dgm:spPr/>
    </dgm:pt>
    <dgm:pt modelId="{C93F792E-98D6-4C84-9675-B6D067C61891}" type="pres">
      <dgm:prSet presAssocID="{4B1C4F71-375A-4E2B-B79D-23A9EBDB97B7}" presName="arrow" presStyleLbl="bgShp" presStyleIdx="0" presStyleCnt="1"/>
      <dgm:spPr>
        <a:solidFill>
          <a:srgbClr val="54FEBD"/>
        </a:solidFill>
      </dgm:spPr>
    </dgm:pt>
    <dgm:pt modelId="{3FA04536-843F-4ADC-A7E5-90124B0893DA}" type="pres">
      <dgm:prSet presAssocID="{4B1C4F71-375A-4E2B-B79D-23A9EBDB97B7}" presName="points" presStyleCnt="0"/>
      <dgm:spPr/>
    </dgm:pt>
    <dgm:pt modelId="{153F5268-D074-404D-8B1B-C38079725528}" type="pres">
      <dgm:prSet presAssocID="{309C3512-EBEA-469A-B83C-2E3CE49BE6FF}" presName="compositeA" presStyleCnt="0"/>
      <dgm:spPr/>
    </dgm:pt>
    <dgm:pt modelId="{6C8697BE-504F-4C19-984D-0B9A80F5A38A}" type="pres">
      <dgm:prSet presAssocID="{309C3512-EBEA-469A-B83C-2E3CE49BE6FF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C497B1-9445-4CA8-8F4D-C67DF7ACB221}" type="pres">
      <dgm:prSet presAssocID="{309C3512-EBEA-469A-B83C-2E3CE49BE6FF}" presName="circleA" presStyleLbl="node1" presStyleIdx="0" presStyleCnt="6"/>
      <dgm:spPr/>
    </dgm:pt>
    <dgm:pt modelId="{58BF07FC-A1F0-4CCB-9D93-DDC6699959F6}" type="pres">
      <dgm:prSet presAssocID="{309C3512-EBEA-469A-B83C-2E3CE49BE6FF}" presName="spaceA" presStyleCnt="0"/>
      <dgm:spPr/>
    </dgm:pt>
    <dgm:pt modelId="{D75DE08D-BB8B-4C00-A648-85B29F5F2D6F}" type="pres">
      <dgm:prSet presAssocID="{E5A3FD45-BB78-401D-92A4-0641D58136A5}" presName="space" presStyleCnt="0"/>
      <dgm:spPr/>
    </dgm:pt>
    <dgm:pt modelId="{D02FB566-A607-48AC-8144-74DA7918B092}" type="pres">
      <dgm:prSet presAssocID="{BF1ADF7D-51F8-4CED-BA15-ED5A75C6C6D1}" presName="compositeB" presStyleCnt="0"/>
      <dgm:spPr/>
    </dgm:pt>
    <dgm:pt modelId="{DB12BE6B-12B4-4BB6-AE18-76ED911B6801}" type="pres">
      <dgm:prSet presAssocID="{BF1ADF7D-51F8-4CED-BA15-ED5A75C6C6D1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69FD02-5FDD-4234-917B-B7B037AA9E81}" type="pres">
      <dgm:prSet presAssocID="{BF1ADF7D-51F8-4CED-BA15-ED5A75C6C6D1}" presName="circleB" presStyleLbl="node1" presStyleIdx="1" presStyleCnt="6"/>
      <dgm:spPr/>
    </dgm:pt>
    <dgm:pt modelId="{34205097-2DE6-46E2-949A-2ABBA0C929CB}" type="pres">
      <dgm:prSet presAssocID="{BF1ADF7D-51F8-4CED-BA15-ED5A75C6C6D1}" presName="spaceB" presStyleCnt="0"/>
      <dgm:spPr/>
    </dgm:pt>
    <dgm:pt modelId="{1A511CFF-472A-4950-B943-9A2D21B7802E}" type="pres">
      <dgm:prSet presAssocID="{F510AB2D-0A62-4EC2-8AF0-58B3EC74EF9E}" presName="space" presStyleCnt="0"/>
      <dgm:spPr/>
    </dgm:pt>
    <dgm:pt modelId="{4A18D83C-6F2A-4F41-A45C-68ED4BCC678C}" type="pres">
      <dgm:prSet presAssocID="{93B8DEFC-B295-47F7-BD76-F10E1A1514C4}" presName="compositeA" presStyleCnt="0"/>
      <dgm:spPr/>
    </dgm:pt>
    <dgm:pt modelId="{4CFA6FA1-6E0E-4F05-96BB-2BEF13E49137}" type="pres">
      <dgm:prSet presAssocID="{93B8DEFC-B295-47F7-BD76-F10E1A1514C4}" presName="textA" presStyleLbl="revTx" presStyleIdx="2" presStyleCnt="6">
        <dgm:presLayoutVars>
          <dgm:bulletEnabled val="1"/>
        </dgm:presLayoutVars>
      </dgm:prSet>
      <dgm:spPr/>
    </dgm:pt>
    <dgm:pt modelId="{62634A68-BF78-4BA4-8774-F28596B3844B}" type="pres">
      <dgm:prSet presAssocID="{93B8DEFC-B295-47F7-BD76-F10E1A1514C4}" presName="circleA" presStyleLbl="node1" presStyleIdx="2" presStyleCnt="6"/>
      <dgm:spPr/>
    </dgm:pt>
    <dgm:pt modelId="{15BDF50C-1B52-4FB9-8138-9F2A6D7F87A6}" type="pres">
      <dgm:prSet presAssocID="{93B8DEFC-B295-47F7-BD76-F10E1A1514C4}" presName="spaceA" presStyleCnt="0"/>
      <dgm:spPr/>
    </dgm:pt>
    <dgm:pt modelId="{4C53041F-1945-47BD-B005-372040714A7C}" type="pres">
      <dgm:prSet presAssocID="{2E06185C-502E-41D4-ADA9-3556D5024514}" presName="space" presStyleCnt="0"/>
      <dgm:spPr/>
    </dgm:pt>
    <dgm:pt modelId="{49414360-826C-4B4D-A830-8E01BC3D2DD9}" type="pres">
      <dgm:prSet presAssocID="{D38C7CEA-1E3B-4EC7-AB46-3975D5CA4A44}" presName="compositeB" presStyleCnt="0"/>
      <dgm:spPr/>
    </dgm:pt>
    <dgm:pt modelId="{F94FB9FC-319E-4851-AF87-E3163D87ACC0}" type="pres">
      <dgm:prSet presAssocID="{D38C7CEA-1E3B-4EC7-AB46-3975D5CA4A44}" presName="textB" presStyleLbl="revTx" presStyleIdx="3" presStyleCnt="6">
        <dgm:presLayoutVars>
          <dgm:bulletEnabled val="1"/>
        </dgm:presLayoutVars>
      </dgm:prSet>
      <dgm:spPr/>
    </dgm:pt>
    <dgm:pt modelId="{024EB41D-4DF7-4DA7-AD90-2458FFEF1CE3}" type="pres">
      <dgm:prSet presAssocID="{D38C7CEA-1E3B-4EC7-AB46-3975D5CA4A44}" presName="circleB" presStyleLbl="node1" presStyleIdx="3" presStyleCnt="6"/>
      <dgm:spPr/>
    </dgm:pt>
    <dgm:pt modelId="{97BF0802-951A-440D-B171-61C6BA5D65C7}" type="pres">
      <dgm:prSet presAssocID="{D38C7CEA-1E3B-4EC7-AB46-3975D5CA4A44}" presName="spaceB" presStyleCnt="0"/>
      <dgm:spPr/>
    </dgm:pt>
    <dgm:pt modelId="{3D87E9F9-D06B-4FD1-ADF6-445444032CB6}" type="pres">
      <dgm:prSet presAssocID="{957B468D-E9A7-4BDE-A7B8-93D996B55A8B}" presName="space" presStyleCnt="0"/>
      <dgm:spPr/>
    </dgm:pt>
    <dgm:pt modelId="{964978B6-2F36-49A8-9E20-56CC8318D390}" type="pres">
      <dgm:prSet presAssocID="{D72673FC-F208-48D3-A0A9-5CF2D23C3A1F}" presName="compositeA" presStyleCnt="0"/>
      <dgm:spPr/>
    </dgm:pt>
    <dgm:pt modelId="{8D03F8AF-C1E6-45BF-9771-F6C66EEDD2EE}" type="pres">
      <dgm:prSet presAssocID="{D72673FC-F208-48D3-A0A9-5CF2D23C3A1F}" presName="textA" presStyleLbl="revTx" presStyleIdx="4" presStyleCnt="6">
        <dgm:presLayoutVars>
          <dgm:bulletEnabled val="1"/>
        </dgm:presLayoutVars>
      </dgm:prSet>
      <dgm:spPr/>
    </dgm:pt>
    <dgm:pt modelId="{9ABFF561-BFB1-4E77-B69C-FA4E25AAF21F}" type="pres">
      <dgm:prSet presAssocID="{D72673FC-F208-48D3-A0A9-5CF2D23C3A1F}" presName="circleA" presStyleLbl="node1" presStyleIdx="4" presStyleCnt="6"/>
      <dgm:spPr/>
    </dgm:pt>
    <dgm:pt modelId="{6FFF1FFB-F495-49B3-9163-349AC44ABC1D}" type="pres">
      <dgm:prSet presAssocID="{D72673FC-F208-48D3-A0A9-5CF2D23C3A1F}" presName="spaceA" presStyleCnt="0"/>
      <dgm:spPr/>
    </dgm:pt>
    <dgm:pt modelId="{BBE7D883-1F48-4C5F-9B67-9982F4C94E67}" type="pres">
      <dgm:prSet presAssocID="{9DEC6C5E-E308-4C50-840E-1D2D3A1318C2}" presName="space" presStyleCnt="0"/>
      <dgm:spPr/>
    </dgm:pt>
    <dgm:pt modelId="{885BBAF2-343F-4B9F-A524-D1FDC9F9A890}" type="pres">
      <dgm:prSet presAssocID="{444E29F4-4A5A-4C44-B9C2-728BBDD5138C}" presName="compositeB" presStyleCnt="0"/>
      <dgm:spPr/>
    </dgm:pt>
    <dgm:pt modelId="{3675E171-AEB1-4596-A6A2-BEE9B2A5D02B}" type="pres">
      <dgm:prSet presAssocID="{444E29F4-4A5A-4C44-B9C2-728BBDD5138C}" presName="textB" presStyleLbl="revTx" presStyleIdx="5" presStyleCnt="6">
        <dgm:presLayoutVars>
          <dgm:bulletEnabled val="1"/>
        </dgm:presLayoutVars>
      </dgm:prSet>
      <dgm:spPr/>
    </dgm:pt>
    <dgm:pt modelId="{69CAA982-E4F8-4A08-90AB-7E38E3E4FD76}" type="pres">
      <dgm:prSet presAssocID="{444E29F4-4A5A-4C44-B9C2-728BBDD5138C}" presName="circleB" presStyleLbl="node1" presStyleIdx="5" presStyleCnt="6"/>
      <dgm:spPr/>
    </dgm:pt>
    <dgm:pt modelId="{1BB7EAAF-2B35-4468-BF87-54318D40A61C}" type="pres">
      <dgm:prSet presAssocID="{444E29F4-4A5A-4C44-B9C2-728BBDD5138C}" presName="spaceB" presStyleCnt="0"/>
      <dgm:spPr/>
    </dgm:pt>
  </dgm:ptLst>
  <dgm:cxnLst>
    <dgm:cxn modelId="{DB7EE991-B135-4EE0-B916-B0B0E3D7DC60}" srcId="{4B1C4F71-375A-4E2B-B79D-23A9EBDB97B7}" destId="{444E29F4-4A5A-4C44-B9C2-728BBDD5138C}" srcOrd="5" destOrd="0" parTransId="{F1F86A88-57E5-4F3C-9740-A266C0B43457}" sibTransId="{3CD20BC5-0B97-4E80-8FB0-464B4121DB58}"/>
    <dgm:cxn modelId="{E1F3DCD4-460A-48F5-A386-21EC31C27CE3}" type="presOf" srcId="{4B1C4F71-375A-4E2B-B79D-23A9EBDB97B7}" destId="{F993F50A-E664-440E-AC83-D2E25A1E9BD9}" srcOrd="0" destOrd="0" presId="urn:microsoft.com/office/officeart/2005/8/layout/hProcess11"/>
    <dgm:cxn modelId="{24D2121F-018C-45A8-926B-DC0A4AA38434}" type="presOf" srcId="{BF1ADF7D-51F8-4CED-BA15-ED5A75C6C6D1}" destId="{DB12BE6B-12B4-4BB6-AE18-76ED911B6801}" srcOrd="0" destOrd="0" presId="urn:microsoft.com/office/officeart/2005/8/layout/hProcess11"/>
    <dgm:cxn modelId="{324CA191-A39E-4CD6-A63E-188A05CF1990}" srcId="{4B1C4F71-375A-4E2B-B79D-23A9EBDB97B7}" destId="{309C3512-EBEA-469A-B83C-2E3CE49BE6FF}" srcOrd="0" destOrd="0" parTransId="{1A83B336-61C8-4ACC-8831-FE634CBD9718}" sibTransId="{E5A3FD45-BB78-401D-92A4-0641D58136A5}"/>
    <dgm:cxn modelId="{B08B8AE6-E811-4878-A082-7035594EEF59}" srcId="{4B1C4F71-375A-4E2B-B79D-23A9EBDB97B7}" destId="{D72673FC-F208-48D3-A0A9-5CF2D23C3A1F}" srcOrd="4" destOrd="0" parTransId="{2953D934-4A32-4FC5-8DC8-ABAD926138BE}" sibTransId="{9DEC6C5E-E308-4C50-840E-1D2D3A1318C2}"/>
    <dgm:cxn modelId="{0ACA0FBA-8276-4BB4-B002-CAFAB70762B3}" srcId="{4B1C4F71-375A-4E2B-B79D-23A9EBDB97B7}" destId="{93B8DEFC-B295-47F7-BD76-F10E1A1514C4}" srcOrd="2" destOrd="0" parTransId="{D70A9F8A-DE39-4442-BD51-2E2EF565F4E8}" sibTransId="{2E06185C-502E-41D4-ADA9-3556D5024514}"/>
    <dgm:cxn modelId="{C0A96944-ED03-4554-B4FB-048A805D74F5}" type="presOf" srcId="{D38C7CEA-1E3B-4EC7-AB46-3975D5CA4A44}" destId="{F94FB9FC-319E-4851-AF87-E3163D87ACC0}" srcOrd="0" destOrd="0" presId="urn:microsoft.com/office/officeart/2005/8/layout/hProcess11"/>
    <dgm:cxn modelId="{D7BB955E-FCBD-4847-AB19-5CFF50B211CD}" type="presOf" srcId="{309C3512-EBEA-469A-B83C-2E3CE49BE6FF}" destId="{6C8697BE-504F-4C19-984D-0B9A80F5A38A}" srcOrd="0" destOrd="0" presId="urn:microsoft.com/office/officeart/2005/8/layout/hProcess11"/>
    <dgm:cxn modelId="{4B563530-91EB-4EE2-9DA3-300068524B99}" srcId="{4B1C4F71-375A-4E2B-B79D-23A9EBDB97B7}" destId="{D38C7CEA-1E3B-4EC7-AB46-3975D5CA4A44}" srcOrd="3" destOrd="0" parTransId="{5FBBD000-E849-4698-89DD-47418518BBAE}" sibTransId="{957B468D-E9A7-4BDE-A7B8-93D996B55A8B}"/>
    <dgm:cxn modelId="{BEBB9642-CC21-472C-B17B-CFC251000A8F}" type="presOf" srcId="{93B8DEFC-B295-47F7-BD76-F10E1A1514C4}" destId="{4CFA6FA1-6E0E-4F05-96BB-2BEF13E49137}" srcOrd="0" destOrd="0" presId="urn:microsoft.com/office/officeart/2005/8/layout/hProcess11"/>
    <dgm:cxn modelId="{D62CD0FD-B1B3-43CC-9EBA-3D7D3112D485}" type="presOf" srcId="{444E29F4-4A5A-4C44-B9C2-728BBDD5138C}" destId="{3675E171-AEB1-4596-A6A2-BEE9B2A5D02B}" srcOrd="0" destOrd="0" presId="urn:microsoft.com/office/officeart/2005/8/layout/hProcess11"/>
    <dgm:cxn modelId="{776D3876-4B5C-4146-BC73-5482CE0C2673}" type="presOf" srcId="{D72673FC-F208-48D3-A0A9-5CF2D23C3A1F}" destId="{8D03F8AF-C1E6-45BF-9771-F6C66EEDD2EE}" srcOrd="0" destOrd="0" presId="urn:microsoft.com/office/officeart/2005/8/layout/hProcess11"/>
    <dgm:cxn modelId="{F83863A6-B2A4-4944-897B-6B4A91DE9957}" srcId="{4B1C4F71-375A-4E2B-B79D-23A9EBDB97B7}" destId="{BF1ADF7D-51F8-4CED-BA15-ED5A75C6C6D1}" srcOrd="1" destOrd="0" parTransId="{C8346F79-F88F-443C-B37A-3F75041A7AD8}" sibTransId="{F510AB2D-0A62-4EC2-8AF0-58B3EC74EF9E}"/>
    <dgm:cxn modelId="{3382F0C7-9F12-4274-8097-8533071E0EDA}" type="presParOf" srcId="{F993F50A-E664-440E-AC83-D2E25A1E9BD9}" destId="{C93F792E-98D6-4C84-9675-B6D067C61891}" srcOrd="0" destOrd="0" presId="urn:microsoft.com/office/officeart/2005/8/layout/hProcess11"/>
    <dgm:cxn modelId="{2AE968BA-401F-428B-88BB-0A202F745AF8}" type="presParOf" srcId="{F993F50A-E664-440E-AC83-D2E25A1E9BD9}" destId="{3FA04536-843F-4ADC-A7E5-90124B0893DA}" srcOrd="1" destOrd="0" presId="urn:microsoft.com/office/officeart/2005/8/layout/hProcess11"/>
    <dgm:cxn modelId="{0F66C3F9-ECC2-401B-A0AB-6D0CF47B7CDF}" type="presParOf" srcId="{3FA04536-843F-4ADC-A7E5-90124B0893DA}" destId="{153F5268-D074-404D-8B1B-C38079725528}" srcOrd="0" destOrd="0" presId="urn:microsoft.com/office/officeart/2005/8/layout/hProcess11"/>
    <dgm:cxn modelId="{6513961F-74B3-4EDC-A0AC-A40AE10D85C0}" type="presParOf" srcId="{153F5268-D074-404D-8B1B-C38079725528}" destId="{6C8697BE-504F-4C19-984D-0B9A80F5A38A}" srcOrd="0" destOrd="0" presId="urn:microsoft.com/office/officeart/2005/8/layout/hProcess11"/>
    <dgm:cxn modelId="{84EE0A99-EEDF-4104-B615-71B7AB9ACB1B}" type="presParOf" srcId="{153F5268-D074-404D-8B1B-C38079725528}" destId="{B0C497B1-9445-4CA8-8F4D-C67DF7ACB221}" srcOrd="1" destOrd="0" presId="urn:microsoft.com/office/officeart/2005/8/layout/hProcess11"/>
    <dgm:cxn modelId="{FBF53E1A-5333-4894-BF7D-A62ADEEC1ACA}" type="presParOf" srcId="{153F5268-D074-404D-8B1B-C38079725528}" destId="{58BF07FC-A1F0-4CCB-9D93-DDC6699959F6}" srcOrd="2" destOrd="0" presId="urn:microsoft.com/office/officeart/2005/8/layout/hProcess11"/>
    <dgm:cxn modelId="{18C7D01F-7971-478F-B7F6-8C3FAE5109BF}" type="presParOf" srcId="{3FA04536-843F-4ADC-A7E5-90124B0893DA}" destId="{D75DE08D-BB8B-4C00-A648-85B29F5F2D6F}" srcOrd="1" destOrd="0" presId="urn:microsoft.com/office/officeart/2005/8/layout/hProcess11"/>
    <dgm:cxn modelId="{A7C5FE42-0BB5-48A9-BD2A-6064F52E39A1}" type="presParOf" srcId="{3FA04536-843F-4ADC-A7E5-90124B0893DA}" destId="{D02FB566-A607-48AC-8144-74DA7918B092}" srcOrd="2" destOrd="0" presId="urn:microsoft.com/office/officeart/2005/8/layout/hProcess11"/>
    <dgm:cxn modelId="{C77203AF-B0D9-4ECB-9B24-E787E17D33DA}" type="presParOf" srcId="{D02FB566-A607-48AC-8144-74DA7918B092}" destId="{DB12BE6B-12B4-4BB6-AE18-76ED911B6801}" srcOrd="0" destOrd="0" presId="urn:microsoft.com/office/officeart/2005/8/layout/hProcess11"/>
    <dgm:cxn modelId="{B9AF272C-E6A7-43F1-B6E4-80A54DB5FB45}" type="presParOf" srcId="{D02FB566-A607-48AC-8144-74DA7918B092}" destId="{C169FD02-5FDD-4234-917B-B7B037AA9E81}" srcOrd="1" destOrd="0" presId="urn:microsoft.com/office/officeart/2005/8/layout/hProcess11"/>
    <dgm:cxn modelId="{01AD8E14-E1A0-4BFD-B986-8AF0227FFED8}" type="presParOf" srcId="{D02FB566-A607-48AC-8144-74DA7918B092}" destId="{34205097-2DE6-46E2-949A-2ABBA0C929CB}" srcOrd="2" destOrd="0" presId="urn:microsoft.com/office/officeart/2005/8/layout/hProcess11"/>
    <dgm:cxn modelId="{34546C70-A36D-4B57-94F2-B17B473D6D03}" type="presParOf" srcId="{3FA04536-843F-4ADC-A7E5-90124B0893DA}" destId="{1A511CFF-472A-4950-B943-9A2D21B7802E}" srcOrd="3" destOrd="0" presId="urn:microsoft.com/office/officeart/2005/8/layout/hProcess11"/>
    <dgm:cxn modelId="{6D13F00A-F4FE-480C-91D5-A8ADFB7B4ABE}" type="presParOf" srcId="{3FA04536-843F-4ADC-A7E5-90124B0893DA}" destId="{4A18D83C-6F2A-4F41-A45C-68ED4BCC678C}" srcOrd="4" destOrd="0" presId="urn:microsoft.com/office/officeart/2005/8/layout/hProcess11"/>
    <dgm:cxn modelId="{FCA95D9E-A2F5-4C34-A1EA-06DDC27FBBC2}" type="presParOf" srcId="{4A18D83C-6F2A-4F41-A45C-68ED4BCC678C}" destId="{4CFA6FA1-6E0E-4F05-96BB-2BEF13E49137}" srcOrd="0" destOrd="0" presId="urn:microsoft.com/office/officeart/2005/8/layout/hProcess11"/>
    <dgm:cxn modelId="{3F3C84FF-488B-4581-A64C-7670A18581B4}" type="presParOf" srcId="{4A18D83C-6F2A-4F41-A45C-68ED4BCC678C}" destId="{62634A68-BF78-4BA4-8774-F28596B3844B}" srcOrd="1" destOrd="0" presId="urn:microsoft.com/office/officeart/2005/8/layout/hProcess11"/>
    <dgm:cxn modelId="{8C178A3E-D588-45CB-91D7-F0BEA2D174FA}" type="presParOf" srcId="{4A18D83C-6F2A-4F41-A45C-68ED4BCC678C}" destId="{15BDF50C-1B52-4FB9-8138-9F2A6D7F87A6}" srcOrd="2" destOrd="0" presId="urn:microsoft.com/office/officeart/2005/8/layout/hProcess11"/>
    <dgm:cxn modelId="{72B6C18D-FD71-4FBB-A0C6-F933F11D73BA}" type="presParOf" srcId="{3FA04536-843F-4ADC-A7E5-90124B0893DA}" destId="{4C53041F-1945-47BD-B005-372040714A7C}" srcOrd="5" destOrd="0" presId="urn:microsoft.com/office/officeart/2005/8/layout/hProcess11"/>
    <dgm:cxn modelId="{E5E2D34F-4538-4300-901D-BA7E2669A2FF}" type="presParOf" srcId="{3FA04536-843F-4ADC-A7E5-90124B0893DA}" destId="{49414360-826C-4B4D-A830-8E01BC3D2DD9}" srcOrd="6" destOrd="0" presId="urn:microsoft.com/office/officeart/2005/8/layout/hProcess11"/>
    <dgm:cxn modelId="{958CAC31-CB19-4347-AFB3-07E79DA6AA99}" type="presParOf" srcId="{49414360-826C-4B4D-A830-8E01BC3D2DD9}" destId="{F94FB9FC-319E-4851-AF87-E3163D87ACC0}" srcOrd="0" destOrd="0" presId="urn:microsoft.com/office/officeart/2005/8/layout/hProcess11"/>
    <dgm:cxn modelId="{DB9046FD-441B-4F68-908B-2F2823CBFEC3}" type="presParOf" srcId="{49414360-826C-4B4D-A830-8E01BC3D2DD9}" destId="{024EB41D-4DF7-4DA7-AD90-2458FFEF1CE3}" srcOrd="1" destOrd="0" presId="urn:microsoft.com/office/officeart/2005/8/layout/hProcess11"/>
    <dgm:cxn modelId="{FBB95D93-E4BE-47BF-BC1B-A795850DB0A3}" type="presParOf" srcId="{49414360-826C-4B4D-A830-8E01BC3D2DD9}" destId="{97BF0802-951A-440D-B171-61C6BA5D65C7}" srcOrd="2" destOrd="0" presId="urn:microsoft.com/office/officeart/2005/8/layout/hProcess11"/>
    <dgm:cxn modelId="{4A84D521-6255-4F0B-B037-DADD6AFF96C8}" type="presParOf" srcId="{3FA04536-843F-4ADC-A7E5-90124B0893DA}" destId="{3D87E9F9-D06B-4FD1-ADF6-445444032CB6}" srcOrd="7" destOrd="0" presId="urn:microsoft.com/office/officeart/2005/8/layout/hProcess11"/>
    <dgm:cxn modelId="{DAFB4EF5-80E8-4D33-8B3B-7F9EB1F21220}" type="presParOf" srcId="{3FA04536-843F-4ADC-A7E5-90124B0893DA}" destId="{964978B6-2F36-49A8-9E20-56CC8318D390}" srcOrd="8" destOrd="0" presId="urn:microsoft.com/office/officeart/2005/8/layout/hProcess11"/>
    <dgm:cxn modelId="{24C17CB8-7106-4D1D-B21C-D3A02BE0EBFA}" type="presParOf" srcId="{964978B6-2F36-49A8-9E20-56CC8318D390}" destId="{8D03F8AF-C1E6-45BF-9771-F6C66EEDD2EE}" srcOrd="0" destOrd="0" presId="urn:microsoft.com/office/officeart/2005/8/layout/hProcess11"/>
    <dgm:cxn modelId="{B43CB0FD-AA1E-4F7A-81DE-2D8B41805504}" type="presParOf" srcId="{964978B6-2F36-49A8-9E20-56CC8318D390}" destId="{9ABFF561-BFB1-4E77-B69C-FA4E25AAF21F}" srcOrd="1" destOrd="0" presId="urn:microsoft.com/office/officeart/2005/8/layout/hProcess11"/>
    <dgm:cxn modelId="{1E6471DD-5B62-44F5-8384-B533EA766355}" type="presParOf" srcId="{964978B6-2F36-49A8-9E20-56CC8318D390}" destId="{6FFF1FFB-F495-49B3-9163-349AC44ABC1D}" srcOrd="2" destOrd="0" presId="urn:microsoft.com/office/officeart/2005/8/layout/hProcess11"/>
    <dgm:cxn modelId="{4FB52AA8-C7C9-4926-B7C4-36A00C1E98F4}" type="presParOf" srcId="{3FA04536-843F-4ADC-A7E5-90124B0893DA}" destId="{BBE7D883-1F48-4C5F-9B67-9982F4C94E67}" srcOrd="9" destOrd="0" presId="urn:microsoft.com/office/officeart/2005/8/layout/hProcess11"/>
    <dgm:cxn modelId="{7F72A831-78DE-4F3F-9056-45CB22ED98A5}" type="presParOf" srcId="{3FA04536-843F-4ADC-A7E5-90124B0893DA}" destId="{885BBAF2-343F-4B9F-A524-D1FDC9F9A890}" srcOrd="10" destOrd="0" presId="urn:microsoft.com/office/officeart/2005/8/layout/hProcess11"/>
    <dgm:cxn modelId="{621D1990-6499-4BDE-97D7-8BFB58BF188E}" type="presParOf" srcId="{885BBAF2-343F-4B9F-A524-D1FDC9F9A890}" destId="{3675E171-AEB1-4596-A6A2-BEE9B2A5D02B}" srcOrd="0" destOrd="0" presId="urn:microsoft.com/office/officeart/2005/8/layout/hProcess11"/>
    <dgm:cxn modelId="{4865AF4D-FE40-4AF5-A0E0-9B1626C10749}" type="presParOf" srcId="{885BBAF2-343F-4B9F-A524-D1FDC9F9A890}" destId="{69CAA982-E4F8-4A08-90AB-7E38E3E4FD76}" srcOrd="1" destOrd="0" presId="urn:microsoft.com/office/officeart/2005/8/layout/hProcess11"/>
    <dgm:cxn modelId="{A6AAC080-DFAB-4F71-9664-A9D8C38D485F}" type="presParOf" srcId="{885BBAF2-343F-4B9F-A524-D1FDC9F9A890}" destId="{1BB7EAAF-2B35-4468-BF87-54318D40A61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F792E-98D6-4C84-9675-B6D067C61891}">
      <dsp:nvSpPr>
        <dsp:cNvPr id="0" name=""/>
        <dsp:cNvSpPr/>
      </dsp:nvSpPr>
      <dsp:spPr>
        <a:xfrm>
          <a:off x="0" y="216024"/>
          <a:ext cx="8100640" cy="288032"/>
        </a:xfrm>
        <a:prstGeom prst="notchedRightArrow">
          <a:avLst/>
        </a:prstGeom>
        <a:solidFill>
          <a:srgbClr val="54FE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8697BE-504F-4C19-984D-0B9A80F5A38A}">
      <dsp:nvSpPr>
        <dsp:cNvPr id="0" name=""/>
        <dsp:cNvSpPr/>
      </dsp:nvSpPr>
      <dsp:spPr>
        <a:xfrm>
          <a:off x="2002" y="0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FFC000"/>
              </a:solidFill>
            </a:rPr>
            <a:t>1989</a:t>
          </a:r>
          <a:endParaRPr lang="zh-CN" altLang="en-US" sz="1400" b="1" kern="1200" dirty="0">
            <a:solidFill>
              <a:srgbClr val="FFC000"/>
            </a:solidFill>
          </a:endParaRPr>
        </a:p>
      </dsp:txBody>
      <dsp:txXfrm>
        <a:off x="2002" y="0"/>
        <a:ext cx="1165851" cy="288032"/>
      </dsp:txXfrm>
    </dsp:sp>
    <dsp:sp modelId="{B0C497B1-9445-4CA8-8F4D-C67DF7ACB221}">
      <dsp:nvSpPr>
        <dsp:cNvPr id="0" name=""/>
        <dsp:cNvSpPr/>
      </dsp:nvSpPr>
      <dsp:spPr>
        <a:xfrm>
          <a:off x="548924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12BE6B-12B4-4BB6-AE18-76ED911B6801}">
      <dsp:nvSpPr>
        <dsp:cNvPr id="0" name=""/>
        <dsp:cNvSpPr/>
      </dsp:nvSpPr>
      <dsp:spPr>
        <a:xfrm>
          <a:off x="1226146" y="432048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FF0000"/>
              </a:solidFill>
            </a:rPr>
            <a:t>2000</a:t>
          </a:r>
          <a:endParaRPr lang="zh-CN" altLang="en-US" sz="1400" b="1" kern="1200" dirty="0">
            <a:solidFill>
              <a:srgbClr val="FF0000"/>
            </a:solidFill>
          </a:endParaRPr>
        </a:p>
      </dsp:txBody>
      <dsp:txXfrm>
        <a:off x="1226146" y="432048"/>
        <a:ext cx="1165851" cy="288032"/>
      </dsp:txXfrm>
    </dsp:sp>
    <dsp:sp modelId="{C169FD02-5FDD-4234-917B-B7B037AA9E81}">
      <dsp:nvSpPr>
        <dsp:cNvPr id="0" name=""/>
        <dsp:cNvSpPr/>
      </dsp:nvSpPr>
      <dsp:spPr>
        <a:xfrm>
          <a:off x="1773068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FA6FA1-6E0E-4F05-96BB-2BEF13E49137}">
      <dsp:nvSpPr>
        <dsp:cNvPr id="0" name=""/>
        <dsp:cNvSpPr/>
      </dsp:nvSpPr>
      <dsp:spPr>
        <a:xfrm>
          <a:off x="2450290" y="0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92D050"/>
              </a:solidFill>
            </a:rPr>
            <a:t>2004</a:t>
          </a:r>
          <a:endParaRPr lang="zh-CN" altLang="en-US" sz="1400" b="1" kern="1200" dirty="0">
            <a:solidFill>
              <a:srgbClr val="92D050"/>
            </a:solidFill>
          </a:endParaRPr>
        </a:p>
      </dsp:txBody>
      <dsp:txXfrm>
        <a:off x="2450290" y="0"/>
        <a:ext cx="1165851" cy="288032"/>
      </dsp:txXfrm>
    </dsp:sp>
    <dsp:sp modelId="{62634A68-BF78-4BA4-8774-F28596B3844B}">
      <dsp:nvSpPr>
        <dsp:cNvPr id="0" name=""/>
        <dsp:cNvSpPr/>
      </dsp:nvSpPr>
      <dsp:spPr>
        <a:xfrm>
          <a:off x="2997212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4FB9FC-319E-4851-AF87-E3163D87ACC0}">
      <dsp:nvSpPr>
        <dsp:cNvPr id="0" name=""/>
        <dsp:cNvSpPr/>
      </dsp:nvSpPr>
      <dsp:spPr>
        <a:xfrm>
          <a:off x="3674434" y="432048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7030A0"/>
              </a:solidFill>
            </a:rPr>
            <a:t>2008</a:t>
          </a:r>
          <a:endParaRPr lang="zh-CN" altLang="en-US" sz="1400" b="1" kern="1200" dirty="0">
            <a:solidFill>
              <a:srgbClr val="7030A0"/>
            </a:solidFill>
          </a:endParaRPr>
        </a:p>
      </dsp:txBody>
      <dsp:txXfrm>
        <a:off x="3674434" y="432048"/>
        <a:ext cx="1165851" cy="288032"/>
      </dsp:txXfrm>
    </dsp:sp>
    <dsp:sp modelId="{024EB41D-4DF7-4DA7-AD90-2458FFEF1CE3}">
      <dsp:nvSpPr>
        <dsp:cNvPr id="0" name=""/>
        <dsp:cNvSpPr/>
      </dsp:nvSpPr>
      <dsp:spPr>
        <a:xfrm>
          <a:off x="4221355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03F8AF-C1E6-45BF-9771-F6C66EEDD2EE}">
      <dsp:nvSpPr>
        <dsp:cNvPr id="0" name=""/>
        <dsp:cNvSpPr/>
      </dsp:nvSpPr>
      <dsp:spPr>
        <a:xfrm>
          <a:off x="4898578" y="0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00B0F0"/>
              </a:solidFill>
            </a:rPr>
            <a:t>2010</a:t>
          </a:r>
          <a:endParaRPr lang="zh-CN" altLang="en-US" sz="1400" b="1" kern="1200" dirty="0">
            <a:solidFill>
              <a:srgbClr val="00B0F0"/>
            </a:solidFill>
          </a:endParaRPr>
        </a:p>
      </dsp:txBody>
      <dsp:txXfrm>
        <a:off x="4898578" y="0"/>
        <a:ext cx="1165851" cy="288032"/>
      </dsp:txXfrm>
    </dsp:sp>
    <dsp:sp modelId="{9ABFF561-BFB1-4E77-B69C-FA4E25AAF21F}">
      <dsp:nvSpPr>
        <dsp:cNvPr id="0" name=""/>
        <dsp:cNvSpPr/>
      </dsp:nvSpPr>
      <dsp:spPr>
        <a:xfrm>
          <a:off x="5445499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75E171-AEB1-4596-A6A2-BEE9B2A5D02B}">
      <dsp:nvSpPr>
        <dsp:cNvPr id="0" name=""/>
        <dsp:cNvSpPr/>
      </dsp:nvSpPr>
      <dsp:spPr>
        <a:xfrm>
          <a:off x="6122722" y="432048"/>
          <a:ext cx="1165851" cy="28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2013</a:t>
          </a:r>
          <a:r>
            <a:rPr lang="en-US" altLang="zh-CN" sz="1000" b="1" kern="1200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*</a:t>
          </a:r>
          <a:endParaRPr lang="zh-CN" altLang="en-US" sz="1000" b="1" kern="1200" dirty="0">
            <a:solidFill>
              <a:schemeClr val="accent1">
                <a:lumMod val="75000"/>
                <a:lumOff val="25000"/>
              </a:schemeClr>
            </a:solidFill>
          </a:endParaRPr>
        </a:p>
      </dsp:txBody>
      <dsp:txXfrm>
        <a:off x="6122722" y="432048"/>
        <a:ext cx="1165851" cy="288032"/>
      </dsp:txXfrm>
    </dsp:sp>
    <dsp:sp modelId="{69CAA982-E4F8-4A08-90AB-7E38E3E4FD76}">
      <dsp:nvSpPr>
        <dsp:cNvPr id="0" name=""/>
        <dsp:cNvSpPr/>
      </dsp:nvSpPr>
      <dsp:spPr>
        <a:xfrm>
          <a:off x="6669643" y="324036"/>
          <a:ext cx="72008" cy="7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3796FC-5255-4D4A-90F0-D0B8534C63F4}" type="datetimeFigureOut">
              <a:rPr lang="en-US"/>
              <a:pPr>
                <a:defRPr/>
              </a:pPr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D95213-4EF7-4404-AF58-67414B0FA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pictures?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0CF1-8AE0-45AB-ABCE-7E1E306CEE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9B4E6-19FA-40DD-9950-17EB0930B0C5}" type="slidenum">
              <a:rPr lang="zh-CN" altLang="en-US" smtClean="0">
                <a:ea typeface="宋体" charset="-122"/>
              </a:rPr>
              <a:pPr/>
              <a:t>14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1449388"/>
            <a:ext cx="9144000" cy="259238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431800" y="1808163"/>
            <a:ext cx="55086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10800" y="1454148"/>
            <a:ext cx="9169200" cy="5433539"/>
          </a:xfrm>
          <a:blipFill>
            <a:blip r:embed="rId2" cstate="print"/>
            <a:stretch>
              <a:fillRect/>
            </a:stretch>
          </a:blipFill>
        </p:spPr>
        <p:txBody>
          <a:bodyPr rtlCol="0" anchor="b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969200"/>
            <a:ext cx="8280400" cy="99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3060000"/>
            <a:ext cx="6319638" cy="837313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54B7-8B00-4E03-B238-9361D1C817C4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F016-BB52-4BCC-9F18-F3D8E721E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Sof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10"/>
          <p:cNvSpPr txBox="1"/>
          <p:nvPr userDrawn="1"/>
        </p:nvSpPr>
        <p:spPr>
          <a:xfrm>
            <a:off x="-2016125" y="1449388"/>
            <a:ext cx="1908175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 text</a:t>
            </a:r>
            <a:r>
              <a:rPr lang="en-US" sz="1100" dirty="0">
                <a:latin typeface="+mn-lt"/>
                <a:ea typeface="+mn-ea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This page is used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as a break in the presentation and for highlighting messages that are important.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Use Bright orange to highlight a word in the sentence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5775" y="3141663"/>
            <a:ext cx="1647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9"/>
          <p:cNvSpPr/>
          <p:nvPr userDrawn="1"/>
        </p:nvSpPr>
        <p:spPr>
          <a:xfrm>
            <a:off x="-973138" y="3500438"/>
            <a:ext cx="252413" cy="21590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6319837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1983CE7-B1A2-4A93-9F24-1A2FAE0BC1ED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BED7D6-2C10-45F9-AA4E-D5B2367C4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10"/>
          <p:cNvSpPr txBox="1"/>
          <p:nvPr userDrawn="1"/>
        </p:nvSpPr>
        <p:spPr>
          <a:xfrm>
            <a:off x="-2016125" y="1449388"/>
            <a:ext cx="1908175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 text</a:t>
            </a:r>
            <a:r>
              <a:rPr lang="en-US" sz="1100" dirty="0">
                <a:latin typeface="+mn-lt"/>
                <a:ea typeface="+mn-ea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This page is used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as a break in the presentation and for highlighting messages that are important.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Use Soft green to highlight a word in the sentence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5775" y="3141663"/>
            <a:ext cx="1647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9"/>
          <p:cNvSpPr/>
          <p:nvPr userDrawn="1"/>
        </p:nvSpPr>
        <p:spPr>
          <a:xfrm>
            <a:off x="-468313" y="3500438"/>
            <a:ext cx="252413" cy="21590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6319837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9460265-B41F-4038-9AD8-644EEA628980}" type="datetime4">
              <a:rPr lang="en-US"/>
              <a:pPr>
                <a:defRPr/>
              </a:pPr>
              <a:t>August 18, 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FF621F-99CA-49C7-81D2-538EB4ADB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407988" y="441325"/>
            <a:ext cx="55086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514350"/>
            <a:ext cx="8280399" cy="939800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31800" y="1664803"/>
            <a:ext cx="8280400" cy="2376971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7596188" y="6577013"/>
            <a:ext cx="1116012" cy="2730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FB891EC3-B257-4ADB-A61F-7E82383A5C00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84213" y="6577013"/>
            <a:ext cx="6003925" cy="2730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431800" y="6577013"/>
            <a:ext cx="252413" cy="2730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87474CD7-11A6-4278-A10F-56ADDAC7E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B01E-DE40-495F-880D-0F738A7CEB9C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2012</a:t>
            </a:r>
            <a:r>
              <a:rPr lang="zh-CN" altLang="en-US"/>
              <a:t>年国际铜业协会</a:t>
            </a:r>
            <a:r>
              <a:rPr lang="en-US" altLang="zh-CN"/>
              <a:t>(</a:t>
            </a:r>
            <a:r>
              <a:rPr lang="zh-CN" altLang="en-US"/>
              <a:t>中国</a:t>
            </a:r>
            <a:r>
              <a:rPr lang="en-US" altLang="zh-CN"/>
              <a:t>)</a:t>
            </a:r>
            <a:r>
              <a:rPr lang="zh-CN" altLang="en-US"/>
              <a:t>空调能效媒体公关企划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8CBE-64E9-4E78-ACFD-106CC6A853A3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3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2012</a:t>
            </a:r>
            <a:r>
              <a:rPr lang="zh-CN" altLang="en-US"/>
              <a:t>年国际铜业协会</a:t>
            </a:r>
            <a:r>
              <a:rPr lang="en-US" altLang="zh-CN"/>
              <a:t>(</a:t>
            </a:r>
            <a:r>
              <a:rPr lang="zh-CN" altLang="en-US"/>
              <a:t>中国</a:t>
            </a:r>
            <a:r>
              <a:rPr lang="en-US" altLang="zh-CN"/>
              <a:t>)</a:t>
            </a:r>
            <a:r>
              <a:rPr lang="zh-CN" altLang="en-US"/>
              <a:t>空调能效媒体公关企划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OOOPIC_vipvip4_2008090402070895c4408333f526ce20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l="479" t="16063" b="52396"/>
          <a:stretch>
            <a:fillRect/>
          </a:stretch>
        </p:blipFill>
        <p:spPr bwMode="auto">
          <a:xfrm>
            <a:off x="0" y="3952875"/>
            <a:ext cx="9144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391"/>
          </a:xfrm>
        </p:grpSpPr>
        <p:pic>
          <p:nvPicPr>
            <p:cNvPr id="6" name="Picture 25" descr="1P13S24Q1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6000"/>
            </a:blip>
            <a:srcRect b="84546"/>
            <a:stretch>
              <a:fillRect/>
            </a:stretch>
          </p:blipFill>
          <p:spPr bwMode="auto">
            <a:xfrm>
              <a:off x="0" y="0"/>
              <a:ext cx="57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791" y="255"/>
              <a:ext cx="18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3284538"/>
            <a:ext cx="5256213" cy="576262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5032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-1512888" y="404813"/>
            <a:ext cx="1404938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Maximum 2 lines </a:t>
            </a:r>
          </a:p>
        </p:txBody>
      </p:sp>
      <p:sp>
        <p:nvSpPr>
          <p:cNvPr id="5" name="TextBox 7"/>
          <p:cNvSpPr txBox="1"/>
          <p:nvPr userDrawn="1"/>
        </p:nvSpPr>
        <p:spPr>
          <a:xfrm>
            <a:off x="-2016125" y="1844675"/>
            <a:ext cx="1908175" cy="11842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Subheading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Bullets: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-1189038" y="3176588"/>
            <a:ext cx="1030288" cy="230187"/>
            <a:chOff x="-1260648" y="3320988"/>
            <a:chExt cx="1030288" cy="230187"/>
          </a:xfrm>
        </p:grpSpPr>
        <p:pic>
          <p:nvPicPr>
            <p:cNvPr id="7" name="Picture 9" descr="fke3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3" name="TextBox 15"/>
          <p:cNvSpPr txBox="1"/>
          <p:nvPr userDrawn="1"/>
        </p:nvSpPr>
        <p:spPr>
          <a:xfrm>
            <a:off x="-2016125" y="5732463"/>
            <a:ext cx="1908175" cy="847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Footer text: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Insert Presentation title and date  by opening the header and footer dialog box placed under the ribbon Insert&gt;Text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4D68-210B-4A41-9B26-ED6122AF2BE1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CD5B-2AF1-4E26-8FE7-216D4B8A8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-1512888" y="404813"/>
            <a:ext cx="1404938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Maximum 2 lines </a:t>
            </a:r>
          </a:p>
        </p:txBody>
      </p:sp>
      <p:sp>
        <p:nvSpPr>
          <p:cNvPr id="5" name="TextBox 7"/>
          <p:cNvSpPr txBox="1"/>
          <p:nvPr userDrawn="1"/>
        </p:nvSpPr>
        <p:spPr>
          <a:xfrm>
            <a:off x="-2016125" y="1844675"/>
            <a:ext cx="1908175" cy="11842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Subheading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Bullets: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-1189038" y="3176588"/>
            <a:ext cx="1030288" cy="230187"/>
            <a:chOff x="-1260648" y="3320988"/>
            <a:chExt cx="1030288" cy="230187"/>
          </a:xfrm>
        </p:grpSpPr>
        <p:pic>
          <p:nvPicPr>
            <p:cNvPr id="7" name="Picture 9" descr="fke3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3" name="TextBox 15"/>
          <p:cNvSpPr txBox="1"/>
          <p:nvPr userDrawn="1"/>
        </p:nvSpPr>
        <p:spPr>
          <a:xfrm>
            <a:off x="-2016125" y="5732463"/>
            <a:ext cx="1908175" cy="847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Footer text: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Insert Presentation title and date  by opening the header and footer dialog box placed under the ribbon Insert&gt;Text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spcAft>
                <a:spcPts val="600"/>
              </a:spcAft>
              <a:buFont typeface="Arial" pitchFamily="34" charset="0"/>
              <a:buChar char="•"/>
              <a:defRPr b="0"/>
            </a:lvl1pPr>
            <a:lvl2pPr marL="714375" indent="-352425">
              <a:defRPr sz="1600"/>
            </a:lvl2pPr>
            <a:lvl3pPr marL="1076325" indent="-361950">
              <a:defRPr sz="1400"/>
            </a:lvl3pPr>
            <a:lvl4pPr marL="1438275" indent="-361950">
              <a:defRPr/>
            </a:lvl4pPr>
            <a:lvl5pPr marL="1438275" indent="-361950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897A-8A81-439E-BFF2-1B8BD74B1551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4B6C-E4B4-4671-9F15-F36D6AF1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449388"/>
            <a:ext cx="9144000" cy="5408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bomærke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404813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1FE07F-EFDE-4C22-8704-F7ED3301A761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C1C3A1-D2F6-476C-9878-CD71A4F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016125" y="3897313"/>
            <a:ext cx="1908175" cy="1862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Click on the icon in the middle of the picture and locate the new picture and choose insert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 Size: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For best quality the size should be: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H: 11,8 cm x W 11,3 cm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 </a:t>
            </a:r>
            <a:endParaRPr lang="en-US" sz="1100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016125" y="1844675"/>
            <a:ext cx="1908175" cy="11842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Subheading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Bullets: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-1189038" y="3176588"/>
            <a:ext cx="1030288" cy="230187"/>
            <a:chOff x="-1260648" y="3320988"/>
            <a:chExt cx="1030288" cy="230187"/>
          </a:xfrm>
        </p:grpSpPr>
        <p:pic>
          <p:nvPicPr>
            <p:cNvPr id="9" name="Picture 11" descr="fke3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" name="TextBox 14"/>
          <p:cNvSpPr txBox="1"/>
          <p:nvPr userDrawn="1"/>
        </p:nvSpPr>
        <p:spPr>
          <a:xfrm>
            <a:off x="-1512888" y="404813"/>
            <a:ext cx="1404938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Maximum 2 lines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3438" y="1844675"/>
            <a:ext cx="4068762" cy="4248150"/>
          </a:xfrm>
          <a:blipFill>
            <a:blip r:embed="rId4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1800" y="1844675"/>
            <a:ext cx="4067175" cy="4248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D16-5150-4311-86DD-5D3D8E50D244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29ED-57FA-481F-A047-3B8032F1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4 small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-1512888" y="404813"/>
            <a:ext cx="1404938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Maximum 2 lines </a:t>
            </a:r>
          </a:p>
        </p:txBody>
      </p:sp>
      <p:sp>
        <p:nvSpPr>
          <p:cNvPr id="9" name="TextBox 16"/>
          <p:cNvSpPr txBox="1"/>
          <p:nvPr userDrawn="1"/>
        </p:nvSpPr>
        <p:spPr>
          <a:xfrm>
            <a:off x="-2016125" y="3897313"/>
            <a:ext cx="1908175" cy="1862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Click on the icon in the middle of the picture and locate the new picture and choose insert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 Size: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For best quality the size should be: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H: 5,7 cm x W 5,45 cm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 </a:t>
            </a:r>
            <a:endParaRPr lang="en-US" sz="1100" dirty="0">
              <a:latin typeface="+mn-lt"/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2016125" y="1844675"/>
            <a:ext cx="1908175" cy="11842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Subheading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Bullets: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To change bullet and text level use the ‘increase/decrease list level’ found under the ribbon Home &gt; Paragraph</a:t>
            </a:r>
          </a:p>
        </p:txBody>
      </p:sp>
      <p:grpSp>
        <p:nvGrpSpPr>
          <p:cNvPr id="11" name="Group 21"/>
          <p:cNvGrpSpPr>
            <a:grpSpLocks/>
          </p:cNvGrpSpPr>
          <p:nvPr userDrawn="1"/>
        </p:nvGrpSpPr>
        <p:grpSpPr bwMode="auto">
          <a:xfrm>
            <a:off x="-1189038" y="3176588"/>
            <a:ext cx="1030288" cy="230187"/>
            <a:chOff x="-1260648" y="3320988"/>
            <a:chExt cx="1030288" cy="230187"/>
          </a:xfrm>
        </p:grpSpPr>
        <p:pic>
          <p:nvPicPr>
            <p:cNvPr id="12" name="Picture 19" descr="fke3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60648" y="3322575"/>
              <a:ext cx="4286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23"/>
            <p:cNvCxnSpPr>
              <a:cxnSpLocks noChangeShapeType="1"/>
            </p:cNvCxnSpPr>
            <p:nvPr/>
          </p:nvCxnSpPr>
          <p:spPr bwMode="auto">
            <a:xfrm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Straight Connector 24"/>
            <p:cNvCxnSpPr>
              <a:cxnSpLocks noChangeShapeType="1"/>
            </p:cNvCxnSpPr>
            <p:nvPr/>
          </p:nvCxnSpPr>
          <p:spPr bwMode="auto">
            <a:xfrm flipH="1">
              <a:off x="-12606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8035" y="3320988"/>
              <a:ext cx="4476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26"/>
            <p:cNvCxnSpPr>
              <a:cxnSpLocks noChangeShapeType="1"/>
            </p:cNvCxnSpPr>
            <p:nvPr/>
          </p:nvCxnSpPr>
          <p:spPr bwMode="auto">
            <a:xfrm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Straight Connector 27"/>
            <p:cNvCxnSpPr>
              <a:cxnSpLocks noChangeShapeType="1"/>
            </p:cNvCxnSpPr>
            <p:nvPr/>
          </p:nvCxnSpPr>
          <p:spPr bwMode="auto">
            <a:xfrm flipH="1">
              <a:off x="-422448" y="3332100"/>
              <a:ext cx="182563" cy="21907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31800" y="4041775"/>
            <a:ext cx="1960563" cy="2051050"/>
          </a:xfrm>
          <a:blipFill>
            <a:blip r:embed="rId4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2536825" y="4041775"/>
            <a:ext cx="1960563" cy="2051050"/>
          </a:xfrm>
          <a:blipFill>
            <a:blip r:embed="rId5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4643438" y="4041775"/>
            <a:ext cx="1960563" cy="2051050"/>
          </a:xfrm>
          <a:blipFill>
            <a:blip r:embed="rId6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6751897" y="4041775"/>
            <a:ext cx="1960563" cy="2051050"/>
          </a:xfrm>
          <a:blipFill>
            <a:blip r:embed="rId7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31800" y="1844675"/>
            <a:ext cx="8280400" cy="2052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E07F-F4B4-47B4-AE61-717E7F6FB813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9E5F-18F9-4976-9E21-516E1251E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-2016125" y="1449388"/>
            <a:ext cx="1908175" cy="1862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</a:t>
            </a:r>
            <a:r>
              <a:rPr lang="en-US" sz="1100" dirty="0">
                <a:latin typeface="+mn-lt"/>
                <a:ea typeface="+mn-ea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Click on the icon in the middle of the picture and locate the new picture and choose insert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Picture Size: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For best quality the size should be: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H: 19,05 cm x W 25,4 cm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 </a:t>
            </a:r>
            <a:endParaRPr lang="en-US" sz="1100" dirty="0">
              <a:latin typeface="+mn-lt"/>
              <a:ea typeface="+mn-ea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-2016125" y="3897313"/>
            <a:ext cx="1908175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 text.</a:t>
            </a:r>
            <a:r>
              <a:rPr lang="en-US" sz="1100" dirty="0">
                <a:latin typeface="+mn-lt"/>
                <a:ea typeface="+mn-ea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This page is used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as a break in the presentation and for highlighting messages that are important.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Use  another color to highlight a word in the sentence</a:t>
            </a:r>
            <a:r>
              <a:rPr lang="en-US" sz="1100" b="1" dirty="0">
                <a:latin typeface="+mn-lt"/>
                <a:ea typeface="+mn-ea"/>
              </a:rPr>
              <a:t> </a:t>
            </a:r>
            <a:endParaRPr lang="en-US" sz="1100" dirty="0">
              <a:latin typeface="+mn-lt"/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0800" y="-10800"/>
            <a:ext cx="9172800" cy="688680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4041775"/>
            <a:ext cx="6319837" cy="205105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4281-F01B-47E9-8ADF-2DFC758A4CE2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E976-E1F5-4045-AFBD-172BE7E43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B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10"/>
          <p:cNvSpPr txBox="1"/>
          <p:nvPr userDrawn="1"/>
        </p:nvSpPr>
        <p:spPr>
          <a:xfrm>
            <a:off x="-2016125" y="1449388"/>
            <a:ext cx="1908175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 text.</a:t>
            </a:r>
            <a:r>
              <a:rPr lang="en-US" sz="1100" dirty="0">
                <a:latin typeface="+mn-lt"/>
                <a:ea typeface="+mn-ea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This page is used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as a break in the presentation and for highlighting messages that are important.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Use Soft yellow to highlight a word in the sentence</a:t>
            </a:r>
            <a:r>
              <a:rPr lang="en-US" sz="1100" b="1" dirty="0">
                <a:latin typeface="+mn-lt"/>
                <a:ea typeface="+mn-ea"/>
              </a:rPr>
              <a:t> </a:t>
            </a:r>
            <a:endParaRPr lang="en-US" sz="1100" dirty="0">
              <a:latin typeface="+mn-lt"/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5300" y="2927350"/>
            <a:ext cx="16573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2"/>
          <p:cNvSpPr/>
          <p:nvPr userDrawn="1"/>
        </p:nvSpPr>
        <p:spPr>
          <a:xfrm>
            <a:off x="-792163" y="3321050"/>
            <a:ext cx="250825" cy="21590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9"/>
          <p:cNvSpPr txBox="1"/>
          <p:nvPr userDrawn="1"/>
        </p:nvSpPr>
        <p:spPr>
          <a:xfrm>
            <a:off x="-2016125" y="404813"/>
            <a:ext cx="1908175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In layouts you can find more color variations of brake slides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6319837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FDBB4BA-2FBB-4485-9773-DC865FA49B12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66D94C-C4BD-43F1-A291-73D57C92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So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10"/>
          <p:cNvSpPr txBox="1"/>
          <p:nvPr userDrawn="1"/>
        </p:nvSpPr>
        <p:spPr>
          <a:xfrm>
            <a:off x="-2016125" y="1449388"/>
            <a:ext cx="1908175" cy="1522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ea typeface="+mn-ea"/>
              </a:rPr>
              <a:t>Headline text</a:t>
            </a:r>
            <a:r>
              <a:rPr lang="en-US" sz="1100" dirty="0">
                <a:latin typeface="+mn-lt"/>
                <a:ea typeface="+mn-ea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This page is used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as a break in the presentation and for highlighting messages that are important.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</a:rPr>
              <a:t>Use dark warm copper to highlight a word in the sentence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5775" y="3141663"/>
            <a:ext cx="1647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9"/>
          <p:cNvSpPr/>
          <p:nvPr userDrawn="1"/>
        </p:nvSpPr>
        <p:spPr>
          <a:xfrm>
            <a:off x="-649288" y="3500438"/>
            <a:ext cx="252413" cy="21590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1" y="1454150"/>
            <a:ext cx="6319837" cy="2443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A73E884A-129C-4429-B6D8-EBDF861F51EE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F5BCA5-EF56-4346-A869-EE1E3CC5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0" y="404813"/>
            <a:ext cx="716438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844675"/>
            <a:ext cx="8280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6188" y="6453188"/>
            <a:ext cx="1116012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F8B88A-8845-4F85-AB85-B1BC8F016AF0}" type="datetime4">
              <a:rPr lang="en-US"/>
              <a:pPr>
                <a:defRPr/>
              </a:pPr>
              <a:t>August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453188"/>
            <a:ext cx="6003925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|  Presentation title and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0" y="6453188"/>
            <a:ext cx="252413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D49C84-22D7-4A58-A157-CE535E6D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bomærke.em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8963" y="404813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431800" y="1484313"/>
            <a:ext cx="82804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Font typeface="Arial" pitchFamily="34" charset="0"/>
        <a:buChar char="•"/>
        <a:defRPr sz="3200" b="1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358775" indent="-358775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tabLst>
          <a:tab pos="4125913" algn="l"/>
        </a:tabLst>
        <a:defRPr sz="2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719138" indent="-358775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1079500" indent="-32385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438275" indent="-358775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peralliance.org/" TargetMode="External"/><Relationship Id="rId2" Type="http://schemas.openxmlformats.org/officeDocument/2006/relationships/hyperlink" Target="mailto:colin.du@copperalliance.asia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362199"/>
            <a:ext cx="9144001" cy="2642865"/>
            <a:chOff x="0" y="1521297"/>
            <a:chExt cx="9144000" cy="2592387"/>
          </a:xfrm>
        </p:grpSpPr>
        <p:sp>
          <p:nvSpPr>
            <p:cNvPr id="12" name="Rectangle 11"/>
            <p:cNvSpPr/>
            <p:nvPr/>
          </p:nvSpPr>
          <p:spPr>
            <a:xfrm>
              <a:off x="0" y="1521297"/>
              <a:ext cx="9144000" cy="2592387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801" y="1808634"/>
              <a:ext cx="550862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7" name="Title 9"/>
          <p:cNvSpPr>
            <a:spLocks noGrp="1"/>
          </p:cNvSpPr>
          <p:nvPr>
            <p:ph type="ctrTitle"/>
          </p:nvPr>
        </p:nvSpPr>
        <p:spPr>
          <a:xfrm>
            <a:off x="431800" y="1916832"/>
            <a:ext cx="8280400" cy="993775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黑体" pitchFamily="2" charset="-122"/>
              </a:rPr>
              <a:t> </a:t>
            </a:r>
            <a:r>
              <a:rPr lang="en-US" altLang="zh-CN" sz="2000" dirty="0" smtClean="0">
                <a:ea typeface="黑体" pitchFamily="2" charset="-122"/>
              </a:rPr>
              <a:t>Experience </a:t>
            </a:r>
            <a:r>
              <a:rPr lang="en-US" altLang="zh-CN" sz="2000" dirty="0" smtClean="0">
                <a:ea typeface="黑体" pitchFamily="2" charset="-122"/>
              </a:rPr>
              <a:t>Sharing on Implementing </a:t>
            </a:r>
            <a:r>
              <a:rPr lang="en-US" altLang="zh-CN" sz="2000" dirty="0" smtClean="0">
                <a:ea typeface="黑体" pitchFamily="2" charset="-122"/>
              </a:rPr>
              <a:t>of Energy Efficiency Standard for Household  Air Conditioners in </a:t>
            </a:r>
            <a:r>
              <a:rPr lang="en-US" altLang="zh-CN" sz="2000" dirty="0" smtClean="0">
                <a:ea typeface="黑体" pitchFamily="2" charset="-122"/>
              </a:rPr>
              <a:t>China and other countries 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2" charset="-122"/>
              </a:rPr>
              <a:t/>
            </a:r>
            <a:br>
              <a:rPr lang="zh-CN" altLang="en-US" sz="2000" dirty="0" smtClean="0">
                <a:solidFill>
                  <a:srgbClr val="000000"/>
                </a:solidFill>
                <a:ea typeface="黑体" pitchFamily="2" charset="-122"/>
              </a:rPr>
            </a:br>
            <a:r>
              <a:rPr lang="zh-CN" altLang="zh-CN" sz="2300" dirty="0" smtClean="0">
                <a:ea typeface="宋体" pitchFamily="2" charset="-122"/>
              </a:rPr>
              <a:t/>
            </a:r>
            <a:br>
              <a:rPr lang="zh-CN" altLang="zh-CN" sz="2300" dirty="0" smtClean="0">
                <a:ea typeface="宋体" pitchFamily="2" charset="-122"/>
              </a:rPr>
            </a:br>
            <a:r>
              <a:rPr lang="en-US" altLang="zh-CN" sz="2300" dirty="0" smtClean="0">
                <a:ea typeface="宋体" pitchFamily="2" charset="-122"/>
              </a:rPr>
              <a:t/>
            </a:r>
            <a:br>
              <a:rPr lang="en-US" altLang="zh-CN" sz="2300" dirty="0" smtClean="0">
                <a:ea typeface="宋体" pitchFamily="2" charset="-122"/>
              </a:rPr>
            </a:br>
            <a:r>
              <a:rPr lang="en-US" altLang="zh-CN" sz="1600" dirty="0" smtClean="0">
                <a:ea typeface="宋体" pitchFamily="2" charset="-122"/>
              </a:rPr>
              <a:t>Prepared by Colin Du , International Copper Association (China)</a:t>
            </a:r>
            <a:br>
              <a:rPr lang="en-US" altLang="zh-CN" sz="1600" dirty="0" smtClean="0">
                <a:ea typeface="宋体" pitchFamily="2" charset="-122"/>
              </a:rPr>
            </a:br>
            <a:r>
              <a:rPr lang="en-US" altLang="zh-CN" sz="1600" dirty="0" smtClean="0">
                <a:ea typeface="宋体" pitchFamily="2" charset="-122"/>
              </a:rPr>
              <a:t/>
            </a:r>
            <a:br>
              <a:rPr lang="en-US" altLang="zh-CN" sz="1600" dirty="0" smtClean="0">
                <a:ea typeface="宋体" pitchFamily="2" charset="-122"/>
              </a:rPr>
            </a:br>
            <a:r>
              <a:rPr lang="en-US" altLang="zh-CN" sz="1600" dirty="0" smtClean="0">
                <a:ea typeface="宋体" pitchFamily="2" charset="-122"/>
              </a:rPr>
              <a:t>Hanoi City  , Vietnam , August 21,2012</a:t>
            </a:r>
            <a:endParaRPr lang="zh-CN" altLang="zh-CN" sz="1600" dirty="0" smtClean="0">
              <a:ea typeface="宋体" pitchFamily="2" charset="-122"/>
            </a:endParaRPr>
          </a:p>
        </p:txBody>
      </p:sp>
      <p:pic>
        <p:nvPicPr>
          <p:cNvPr id="16388" name="Picture 16" descr="CU Logo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692150"/>
            <a:ext cx="22113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" descr="大树乘凉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81128"/>
            <a:ext cx="3112468" cy="22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31800" y="1772816"/>
          <a:ext cx="8076948" cy="38657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1506"/>
                <a:gridCol w="1928826"/>
                <a:gridCol w="857256"/>
                <a:gridCol w="785818"/>
                <a:gridCol w="857256"/>
                <a:gridCol w="704046"/>
                <a:gridCol w="796152"/>
                <a:gridCol w="773896"/>
                <a:gridCol w="802192"/>
              </a:tblGrid>
              <a:tr h="85725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/>
                        <a:t>Type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Rated cooling capacity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2000 EER </a:t>
                      </a:r>
                      <a:endParaRPr lang="en-US" sz="1400" kern="100" dirty="0" smtClean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2004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EER 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2009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EER  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2008</a:t>
                      </a:r>
                      <a:endParaRPr lang="zh-CN" sz="1400" kern="1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SEER 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2011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SEER 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2010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/>
                        <a:t>EER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</a:tr>
              <a:tr h="6959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/>
                        <a:t>Cooling air 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/>
                        <a:t>Heat pump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/>
                        <a:t>Cooling air /Heat pump</a:t>
                      </a:r>
                      <a:endParaRPr lang="zh-CN" altLang="en-US" sz="1400" kern="100" dirty="0" smtClean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9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/>
                        <a:t>Packaged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CC</a:t>
                      </a:r>
                      <a:r>
                        <a:rPr lang="zh-CN" sz="1400" kern="100"/>
                        <a:t>≤</a:t>
                      </a:r>
                      <a:r>
                        <a:rPr lang="en-US" sz="1400" kern="100"/>
                        <a:t>4500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2.20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2.15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2.30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2.90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indent="2952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2.90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</a:tr>
              <a:tr h="2319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CC</a:t>
                      </a:r>
                      <a:r>
                        <a:rPr lang="zh-CN" sz="1400" kern="100"/>
                        <a:t>＞</a:t>
                      </a:r>
                      <a:r>
                        <a:rPr lang="en-US" sz="1400" kern="100"/>
                        <a:t>4500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indent="2952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/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indent="2952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/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952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 marL="52779" marR="52779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1992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/>
                        <a:t>Split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CC</a:t>
                      </a:r>
                      <a:r>
                        <a:rPr lang="zh-CN" sz="1400" kern="100"/>
                        <a:t>≤</a:t>
                      </a:r>
                      <a:r>
                        <a:rPr lang="en-US" sz="1400" kern="100"/>
                        <a:t>2500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2.50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2.40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2.60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3.20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3.00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3.90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3.20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39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2500</a:t>
                      </a:r>
                      <a:r>
                        <a:rPr lang="zh-CN" sz="1400" kern="100"/>
                        <a:t>＜</a:t>
                      </a:r>
                      <a:r>
                        <a:rPr lang="en-US" sz="1400" kern="100"/>
                        <a:t>CC</a:t>
                      </a:r>
                      <a:r>
                        <a:rPr lang="zh-CN" sz="1400" kern="100"/>
                        <a:t>≤</a:t>
                      </a:r>
                      <a:r>
                        <a:rPr lang="en-US" sz="1400" kern="100"/>
                        <a:t>4500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2.45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2.35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9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4500</a:t>
                      </a:r>
                      <a:r>
                        <a:rPr lang="zh-CN" sz="1400" kern="100"/>
                        <a:t>＜</a:t>
                      </a:r>
                      <a:r>
                        <a:rPr lang="en-US" sz="1400" kern="100"/>
                        <a:t>CC</a:t>
                      </a:r>
                      <a:r>
                        <a:rPr lang="zh-CN" sz="1400" kern="100"/>
                        <a:t>≤</a:t>
                      </a:r>
                      <a:r>
                        <a:rPr lang="en-US" sz="1400" kern="100"/>
                        <a:t>7100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2.40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2.30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2.50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3.10</a:t>
                      </a:r>
                      <a:endParaRPr lang="zh-CN" sz="1400" kern="10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2.90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3.60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3.10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39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7100</a:t>
                      </a:r>
                      <a:r>
                        <a:rPr lang="zh-CN" sz="1400" kern="100" dirty="0"/>
                        <a:t>＜</a:t>
                      </a:r>
                      <a:r>
                        <a:rPr lang="en-US" sz="1400" kern="100" dirty="0"/>
                        <a:t>CC</a:t>
                      </a:r>
                      <a:r>
                        <a:rPr lang="zh-CN" sz="1400" kern="100" dirty="0"/>
                        <a:t>≤</a:t>
                      </a:r>
                      <a:r>
                        <a:rPr lang="en-US" sz="1400" kern="100" dirty="0"/>
                        <a:t>14000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2.30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2.25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2.40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3.00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2.80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3.30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3.00</a:t>
                      </a:r>
                      <a:endParaRPr lang="zh-CN" sz="1400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52779" marR="5277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73" name="TextBox 5"/>
          <p:cNvSpPr txBox="1">
            <a:spLocks noChangeArrowheads="1"/>
          </p:cNvSpPr>
          <p:nvPr/>
        </p:nvSpPr>
        <p:spPr bwMode="auto">
          <a:xfrm>
            <a:off x="214313" y="6000750"/>
            <a:ext cx="8358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Note: EER for room AC, W/W, SEER for  variable speed room AC, </a:t>
            </a:r>
            <a:r>
              <a:rPr lang="en-US" altLang="zh-CN" sz="1200" dirty="0" smtClean="0"/>
              <a:t>W.H/(W.H)</a:t>
            </a:r>
            <a:endParaRPr lang="zh-CN" altLang="en-US" sz="1200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dirty="0" smtClean="0">
                <a:latin typeface="Arial"/>
              </a:rPr>
              <a:t>    Minimum Energy </a:t>
            </a:r>
            <a:r>
              <a:rPr lang="en-US" altLang="zh-CN" sz="2400" dirty="0" smtClean="0">
                <a:latin typeface="Arial"/>
              </a:rPr>
              <a:t>Efficiency </a:t>
            </a:r>
            <a:r>
              <a:rPr lang="en-US" altLang="zh-CN" sz="2400" dirty="0" smtClean="0">
                <a:latin typeface="Arial"/>
              </a:rPr>
              <a:t>Values for </a:t>
            </a:r>
            <a:r>
              <a:rPr lang="en-US" altLang="zh-CN" sz="2400" dirty="0" smtClean="0">
                <a:latin typeface="Arial"/>
              </a:rPr>
              <a:t>HH AC in China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164388" cy="852487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/>
            </a:r>
            <a:br>
              <a:rPr lang="en-US" altLang="zh-CN" sz="2800" dirty="0" smtClean="0">
                <a:solidFill>
                  <a:srgbClr val="C00000"/>
                </a:solidFill>
              </a:rPr>
            </a:br>
            <a:r>
              <a:rPr lang="en-US" altLang="zh-CN" sz="2400" dirty="0" smtClean="0">
                <a:latin typeface="Arial"/>
              </a:rPr>
              <a:t>2.T</a:t>
            </a:r>
            <a:r>
              <a:rPr lang="en-US" altLang="zh-CN" sz="2400" dirty="0" smtClean="0">
                <a:latin typeface="Arial"/>
              </a:rPr>
              <a:t>est </a:t>
            </a:r>
            <a:r>
              <a:rPr lang="en-US" altLang="zh-CN" sz="2400" dirty="0" smtClean="0">
                <a:latin typeface="Arial"/>
              </a:rPr>
              <a:t>methodology and </a:t>
            </a:r>
            <a:r>
              <a:rPr lang="en-US" altLang="zh-CN" sz="2400" dirty="0" smtClean="0">
                <a:latin typeface="Arial"/>
              </a:rPr>
              <a:t>Potential </a:t>
            </a:r>
            <a:r>
              <a:rPr lang="en-US" altLang="zh-CN" sz="2400" dirty="0" smtClean="0">
                <a:latin typeface="Arial"/>
              </a:rPr>
              <a:t>Challenges of Implement APF for HH AC</a:t>
            </a:r>
            <a:r>
              <a:rPr lang="en-US" altLang="zh-CN" sz="28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  <a:latin typeface="+mj-ea"/>
              </a:rPr>
            </a:br>
            <a:endParaRPr lang="zh-CN" altLang="en-US" sz="28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1673226"/>
            <a:ext cx="77882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828800" y="58785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Outdoor side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81650" y="58674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Indoor side</a:t>
            </a:r>
            <a:endParaRPr lang="th-TH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 Difference between Current </a:t>
            </a:r>
            <a:r>
              <a:rPr lang="en-US" altLang="zh-CN" dirty="0" smtClean="0"/>
              <a:t>Test </a:t>
            </a:r>
            <a:r>
              <a:rPr lang="en-US" altLang="zh-CN" dirty="0" smtClean="0"/>
              <a:t>standards and Practical Operation in China </a:t>
            </a:r>
            <a:endParaRPr lang="zh-CN" altLang="en-US" dirty="0"/>
          </a:p>
        </p:txBody>
      </p:sp>
      <p:sp>
        <p:nvSpPr>
          <p:cNvPr id="5" name="AutoShape 2630"/>
          <p:cNvSpPr>
            <a:spLocks noChangeArrowheads="1"/>
          </p:cNvSpPr>
          <p:nvPr/>
        </p:nvSpPr>
        <p:spPr bwMode="auto">
          <a:xfrm>
            <a:off x="684212" y="1590872"/>
            <a:ext cx="3824335" cy="4490741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2631"/>
          <p:cNvSpPr>
            <a:spLocks noChangeArrowheads="1"/>
          </p:cNvSpPr>
          <p:nvPr/>
        </p:nvSpPr>
        <p:spPr bwMode="auto">
          <a:xfrm>
            <a:off x="684212" y="1590872"/>
            <a:ext cx="3814192" cy="1118048"/>
          </a:xfrm>
          <a:prstGeom prst="roundRect">
            <a:avLst>
              <a:gd name="adj" fmla="val 34373"/>
            </a:avLst>
          </a:prstGeom>
          <a:solidFill>
            <a:srgbClr val="54FEBD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2630"/>
          <p:cNvSpPr>
            <a:spLocks noChangeArrowheads="1"/>
          </p:cNvSpPr>
          <p:nvPr/>
        </p:nvSpPr>
        <p:spPr bwMode="auto">
          <a:xfrm>
            <a:off x="4781042" y="1590872"/>
            <a:ext cx="3824335" cy="4490741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8" name="AutoShape 2631"/>
          <p:cNvSpPr>
            <a:spLocks noChangeArrowheads="1"/>
          </p:cNvSpPr>
          <p:nvPr/>
        </p:nvSpPr>
        <p:spPr bwMode="auto">
          <a:xfrm>
            <a:off x="4781042" y="1590872"/>
            <a:ext cx="3814192" cy="1118048"/>
          </a:xfrm>
          <a:prstGeom prst="roundRect">
            <a:avLst>
              <a:gd name="adj" fmla="val 34373"/>
            </a:avLst>
          </a:prstGeom>
          <a:solidFill>
            <a:schemeClr val="accent3">
              <a:lumMod val="60000"/>
              <a:lumOff val="40000"/>
            </a:schemeClr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dirty="0" smtClean="0">
                <a:solidFill>
                  <a:srgbClr val="336600"/>
                </a:solidFill>
              </a:rPr>
              <a:t>   </a:t>
            </a:r>
            <a:r>
              <a:rPr lang="en-US" altLang="zh-CN" dirty="0" smtClean="0">
                <a:solidFill>
                  <a:srgbClr val="336600"/>
                </a:solidFill>
              </a:rPr>
              <a:t>           </a:t>
            </a:r>
            <a:r>
              <a:rPr lang="en-US" altLang="zh-CN" b="1" dirty="0" smtClean="0">
                <a:solidFill>
                  <a:srgbClr val="336600"/>
                </a:solidFill>
              </a:rPr>
              <a:t>Practical Operation</a:t>
            </a:r>
            <a:endParaRPr lang="en-US" altLang="zh-CN" b="1" dirty="0" smtClean="0">
              <a:solidFill>
                <a:srgbClr val="33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8136" y="191683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6600"/>
                </a:solidFill>
              </a:rPr>
              <a:t>Current </a:t>
            </a:r>
            <a:r>
              <a:rPr lang="en-US" altLang="zh-CN" b="1" dirty="0" smtClean="0">
                <a:solidFill>
                  <a:srgbClr val="336600"/>
                </a:solidFill>
              </a:rPr>
              <a:t>Standard</a:t>
            </a:r>
            <a:endParaRPr lang="en-US" altLang="zh-CN" b="1" dirty="0">
              <a:solidFill>
                <a:srgbClr val="33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2936558"/>
            <a:ext cx="21383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000" dirty="0" smtClean="0">
                <a:solidFill>
                  <a:srgbClr val="7F6600"/>
                </a:solidFill>
              </a:rPr>
              <a:t>GB12021.3-2010  </a:t>
            </a:r>
          </a:p>
          <a:p>
            <a:pPr marL="0" lvl="1"/>
            <a:r>
              <a:rPr lang="en-US" altLang="zh-CN" sz="2000" dirty="0" smtClean="0">
                <a:solidFill>
                  <a:srgbClr val="7F6600"/>
                </a:solidFill>
              </a:rPr>
              <a:t>GB21455-2008</a:t>
            </a:r>
          </a:p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15616" y="3897922"/>
            <a:ext cx="323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EER--</a:t>
            </a:r>
            <a:r>
              <a:rPr lang="zh-CN" altLang="zh-CN" dirty="0" smtClean="0">
                <a:solidFill>
                  <a:srgbClr val="7F6600"/>
                </a:solidFill>
                <a:latin typeface="+mn-lt"/>
              </a:rPr>
              <a:t> full load point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 </a:t>
            </a:r>
          </a:p>
          <a:p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SEER --full load + half load</a:t>
            </a:r>
            <a:endParaRPr lang="en-US" altLang="zh-CN" dirty="0">
              <a:solidFill>
                <a:srgbClr val="7F6600"/>
              </a:solidFill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3477" y="3284984"/>
            <a:ext cx="3529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O</a:t>
            </a:r>
            <a:r>
              <a:rPr lang="zh-CN" altLang="zh-CN" dirty="0" smtClean="0">
                <a:solidFill>
                  <a:srgbClr val="7F6600"/>
                </a:solidFill>
                <a:latin typeface="+mn-lt"/>
              </a:rPr>
              <a:t>perates mainly at partial load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 for 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Inverter A/C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O</a:t>
            </a:r>
            <a:r>
              <a:rPr lang="zh-CN" altLang="zh-CN" dirty="0" smtClean="0">
                <a:solidFill>
                  <a:srgbClr val="7F6600"/>
                </a:solidFill>
                <a:latin typeface="+mn-lt"/>
              </a:rPr>
              <a:t>perates at 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both cooling and heating </a:t>
            </a:r>
            <a:r>
              <a:rPr lang="zh-CN" altLang="zh-CN" dirty="0" smtClean="0">
                <a:solidFill>
                  <a:srgbClr val="7F6600"/>
                </a:solidFill>
                <a:latin typeface="+mn-lt"/>
              </a:rPr>
              <a:t>mode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Operates </a:t>
            </a:r>
            <a:r>
              <a:rPr lang="en-US" altLang="zh-CN" dirty="0" smtClean="0">
                <a:solidFill>
                  <a:srgbClr val="7F6600"/>
                </a:solidFill>
                <a:latin typeface="+mn-lt"/>
              </a:rPr>
              <a:t>at non-rated conditions</a:t>
            </a:r>
            <a:endParaRPr lang="zh-CN" altLang="en-US" dirty="0">
              <a:solidFill>
                <a:srgbClr val="7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Improve Test methodology to Obtain Accuracy  Results for Inverter A/C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|  Presentation title and date</a:t>
            </a:r>
            <a:endParaRPr lang="en-US" dirty="0"/>
          </a:p>
        </p:txBody>
      </p:sp>
      <p:sp>
        <p:nvSpPr>
          <p:cNvPr id="5" name="AutoShape 2630"/>
          <p:cNvSpPr>
            <a:spLocks noChangeArrowheads="1"/>
          </p:cNvSpPr>
          <p:nvPr/>
        </p:nvSpPr>
        <p:spPr bwMode="auto">
          <a:xfrm>
            <a:off x="684212" y="1590872"/>
            <a:ext cx="3824335" cy="4490741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2631"/>
          <p:cNvSpPr>
            <a:spLocks noChangeArrowheads="1"/>
          </p:cNvSpPr>
          <p:nvPr/>
        </p:nvSpPr>
        <p:spPr bwMode="auto">
          <a:xfrm>
            <a:off x="684212" y="1590872"/>
            <a:ext cx="3814192" cy="1118048"/>
          </a:xfrm>
          <a:prstGeom prst="roundRect">
            <a:avLst>
              <a:gd name="adj" fmla="val 34373"/>
            </a:avLst>
          </a:prstGeom>
          <a:solidFill>
            <a:srgbClr val="54FEBD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2630"/>
          <p:cNvSpPr>
            <a:spLocks noChangeArrowheads="1"/>
          </p:cNvSpPr>
          <p:nvPr/>
        </p:nvSpPr>
        <p:spPr bwMode="auto">
          <a:xfrm>
            <a:off x="4781042" y="1590872"/>
            <a:ext cx="3824335" cy="4490741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8" name="AutoShape 2631"/>
          <p:cNvSpPr>
            <a:spLocks noChangeArrowheads="1"/>
          </p:cNvSpPr>
          <p:nvPr/>
        </p:nvSpPr>
        <p:spPr bwMode="auto">
          <a:xfrm>
            <a:off x="4781042" y="1590872"/>
            <a:ext cx="3814192" cy="1118048"/>
          </a:xfrm>
          <a:prstGeom prst="roundRect">
            <a:avLst>
              <a:gd name="adj" fmla="val 34373"/>
            </a:avLst>
          </a:prstGeom>
          <a:solidFill>
            <a:schemeClr val="accent3">
              <a:lumMod val="60000"/>
              <a:lumOff val="40000"/>
            </a:schemeClr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dirty="0" smtClean="0">
                <a:solidFill>
                  <a:srgbClr val="336600"/>
                </a:solidFill>
              </a:rPr>
              <a:t>   </a:t>
            </a:r>
            <a:r>
              <a:rPr lang="en-US" altLang="zh-CN" dirty="0" smtClean="0">
                <a:solidFill>
                  <a:srgbClr val="336600"/>
                </a:solidFill>
              </a:rPr>
              <a:t>                   </a:t>
            </a:r>
            <a:r>
              <a:rPr lang="en-US" altLang="zh-CN" b="1" dirty="0" smtClean="0">
                <a:solidFill>
                  <a:srgbClr val="336600"/>
                </a:solidFill>
              </a:rPr>
              <a:t>APF </a:t>
            </a:r>
            <a:endParaRPr lang="en-US" altLang="zh-CN" b="1" dirty="0" smtClean="0">
              <a:solidFill>
                <a:srgbClr val="33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8136" y="19168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6600"/>
                </a:solidFill>
              </a:rPr>
              <a:t>SEER </a:t>
            </a:r>
            <a:endParaRPr lang="en-US" altLang="zh-CN" b="1" dirty="0">
              <a:solidFill>
                <a:srgbClr val="33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339822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7F6600"/>
                </a:solidFill>
              </a:rPr>
              <a:t>SEER  -- partial load /cooling mode at different temperature </a:t>
            </a:r>
          </a:p>
        </p:txBody>
      </p:sp>
      <p:sp>
        <p:nvSpPr>
          <p:cNvPr id="12" name="矩形 11"/>
          <p:cNvSpPr/>
          <p:nvPr/>
        </p:nvSpPr>
        <p:spPr>
          <a:xfrm>
            <a:off x="4923477" y="3284984"/>
            <a:ext cx="3529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7F6600"/>
                </a:solidFill>
              </a:rPr>
              <a:t>APF--- take into account of both heating and cooling mode at different temperature as well as partial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1800" y="1700811"/>
          <a:ext cx="8460680" cy="4680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4053"/>
                <a:gridCol w="3932187"/>
                <a:gridCol w="2604440"/>
              </a:tblGrid>
              <a:tr h="660626"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1600" dirty="0" smtClean="0">
                          <a:latin typeface="+mn-lt"/>
                        </a:rPr>
                        <a:t>Country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1600" dirty="0" smtClean="0">
                          <a:latin typeface="+mn-lt"/>
                        </a:rPr>
                        <a:t>Standard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1600" dirty="0" smtClean="0">
                          <a:latin typeface="+mn-lt"/>
                        </a:rPr>
                        <a:t>Performance assessment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38784"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China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GB/T7725</a:t>
                      </a:r>
                    </a:p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GB12021.3</a:t>
                      </a:r>
                    </a:p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GB21455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endParaRPr lang="en-US" altLang="zh-CN" sz="1600" dirty="0" smtClean="0">
                        <a:latin typeface="+mn-lt"/>
                      </a:endParaRPr>
                    </a:p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EER/SEER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93878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</a:rPr>
                        <a:t>America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</a:rPr>
                        <a:t>Korea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pt-BR" altLang="zh-CN" sz="1600" dirty="0" smtClean="0">
                          <a:latin typeface="+mn-lt"/>
                        </a:rPr>
                        <a:t>10 CFR 430.23(a)&amp;(b)</a:t>
                      </a:r>
                    </a:p>
                    <a:p>
                      <a:pPr marL="0" lvl="1"/>
                      <a:r>
                        <a:rPr lang="pt-BR" altLang="zh-CN" sz="1600" dirty="0" smtClean="0">
                          <a:latin typeface="+mn-lt"/>
                        </a:rPr>
                        <a:t>10 CFR 430BAppA1&amp;B1</a:t>
                      </a:r>
                    </a:p>
                    <a:p>
                      <a:pPr marL="0" lvl="1"/>
                      <a:r>
                        <a:rPr lang="en-US" altLang="zh-CN" sz="1600" baseline="0" dirty="0" smtClean="0">
                          <a:latin typeface="+mn-lt"/>
                        </a:rPr>
                        <a:t>KS C 9306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endParaRPr lang="en-US" altLang="zh-CN" sz="1600" kern="1200" dirty="0" smtClean="0">
                        <a:latin typeface="+mn-lt"/>
                      </a:endParaRPr>
                    </a:p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EER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660626"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EU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BS EN14511-1~4</a:t>
                      </a:r>
                    </a:p>
                    <a:p>
                      <a:pPr marL="0" lvl="1"/>
                      <a:r>
                        <a:rPr lang="en-US" sz="1600" kern="1200" dirty="0" smtClean="0">
                          <a:latin typeface="+mn-lt"/>
                        </a:rPr>
                        <a:t>EN 14825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SEER/EER</a:t>
                      </a:r>
                      <a:r>
                        <a:rPr lang="zh-CN" altLang="zh-CN" sz="1600" kern="1200" dirty="0" smtClean="0">
                          <a:latin typeface="+mn-lt"/>
                        </a:rPr>
                        <a:t>、</a:t>
                      </a:r>
                      <a:r>
                        <a:rPr lang="en-US" altLang="zh-CN" sz="1600" kern="1200" dirty="0" smtClean="0">
                          <a:latin typeface="+mn-lt"/>
                        </a:rPr>
                        <a:t>SCOP/COP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938784"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Japan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JIS B8615-1~2</a:t>
                      </a:r>
                    </a:p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JIS </a:t>
                      </a:r>
                      <a:r>
                        <a:rPr lang="en-US" altLang="zh-CN" sz="1600" kern="1200" dirty="0" smtClean="0">
                          <a:latin typeface="+mn-lt"/>
                        </a:rPr>
                        <a:t>C9612</a:t>
                      </a:r>
                    </a:p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JIS B8616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endParaRPr lang="en-US" altLang="zh-CN" sz="1600" kern="1200" dirty="0" smtClean="0">
                        <a:latin typeface="+mn-lt"/>
                      </a:endParaRPr>
                    </a:p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APF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42912"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AS/NZS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kern="1200" dirty="0" smtClean="0">
                          <a:latin typeface="+mn-lt"/>
                        </a:rPr>
                        <a:t>AS/NZS3828.1~3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zh-CN" sz="1600" dirty="0" smtClean="0">
                          <a:latin typeface="+mn-lt"/>
                        </a:rPr>
                        <a:t>EER,COP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7164388" cy="800219"/>
          </a:xfrm>
          <a:noFill/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dirty="0" smtClean="0"/>
              <a:t>International Test standards for H A/C performance assessment 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971600" y="404813"/>
            <a:ext cx="7164388" cy="852487"/>
          </a:xfrm>
        </p:spPr>
        <p:txBody>
          <a:bodyPr/>
          <a:lstStyle/>
          <a:p>
            <a:r>
              <a:rPr lang="en-US" altLang="zh-CN" dirty="0" smtClean="0"/>
              <a:t>Comparison of ISO 5151:94 &amp; ISO5151:10</a:t>
            </a:r>
            <a:endParaRPr lang="zh-CN" altLang="en-US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31800" y="1700809"/>
          <a:ext cx="8388672" cy="44888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50077"/>
                <a:gridCol w="2475346"/>
                <a:gridCol w="2532715"/>
                <a:gridCol w="2830534"/>
              </a:tblGrid>
              <a:tr h="71031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S/N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Item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ISO5151:2010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 ISO 5151:1994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1211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/>
                        <a:t>Data </a:t>
                      </a:r>
                      <a:r>
                        <a:rPr lang="en-US" altLang="zh-CN" sz="1600" kern="1200" baseline="0" dirty="0" smtClean="0"/>
                        <a:t>collection period  and interval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/>
                        <a:t>Data </a:t>
                      </a:r>
                      <a:r>
                        <a:rPr lang="en-US" altLang="zh-CN" sz="1600" kern="1200" baseline="0" dirty="0" smtClean="0"/>
                        <a:t>collection period over 35min,intervals span 1 min or less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baseline="0" dirty="0" smtClean="0"/>
                        <a:t>Data </a:t>
                      </a:r>
                      <a:r>
                        <a:rPr lang="en-US" altLang="zh-CN" sz="1600" kern="1200" baseline="0" dirty="0" smtClean="0"/>
                        <a:t>collection period 35min, intervals span 5 min</a:t>
                      </a:r>
                      <a:endParaRPr lang="zh-CN" alt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721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Transient test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Air enthalpy</a:t>
                      </a:r>
                      <a:r>
                        <a:rPr lang="en-US" altLang="zh-CN" sz="1600" baseline="0" dirty="0" smtClean="0"/>
                        <a:t> test method</a:t>
                      </a:r>
                      <a:endParaRPr lang="zh-CN" altLang="en-US" sz="1600" dirty="0" smtClean="0"/>
                    </a:p>
                    <a:p>
                      <a:r>
                        <a:rPr lang="en-US" altLang="zh-CN" sz="1600" dirty="0" smtClean="0"/>
                        <a:t>Balanced-type calorimeter test method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Air enthalpy</a:t>
                      </a:r>
                      <a:r>
                        <a:rPr lang="en-US" altLang="zh-CN" sz="1600" baseline="0" dirty="0" smtClean="0"/>
                        <a:t> test method</a:t>
                      </a:r>
                      <a:endParaRPr lang="zh-CN" altLang="en-US" sz="1600" b="1" dirty="0"/>
                    </a:p>
                  </a:txBody>
                  <a:tcPr/>
                </a:tc>
              </a:tr>
              <a:tr h="6949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Minimum heating test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Run 1h after </a:t>
                      </a:r>
                      <a:r>
                        <a:rPr lang="en-US" altLang="zh-CN" sz="1600" kern="1200" baseline="0" dirty="0" smtClean="0"/>
                        <a:t>equilibrium conditions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Run 4h after </a:t>
                      </a:r>
                      <a:r>
                        <a:rPr lang="en-US" altLang="zh-CN" sz="1600" kern="1200" baseline="0" dirty="0" smtClean="0"/>
                        <a:t>equilibrium conditions</a:t>
                      </a:r>
                      <a:endParaRPr lang="zh-CN" altLang="en-US" sz="1600" dirty="0" smtClean="0"/>
                    </a:p>
                    <a:p>
                      <a:endParaRPr lang="zh-CN" altLang="en-US" sz="1600" b="1" dirty="0"/>
                    </a:p>
                  </a:txBody>
                  <a:tcPr/>
                </a:tc>
              </a:tr>
              <a:tr h="54136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Cpa</a:t>
                      </a:r>
                      <a:r>
                        <a:rPr lang="en-US" altLang="zh-CN" sz="1600" dirty="0" smtClean="0"/>
                        <a:t> at inlet &amp; outlet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Different value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Same value</a:t>
                      </a:r>
                      <a:endParaRPr lang="zh-CN" altLang="en-US" sz="1600" b="1" dirty="0"/>
                    </a:p>
                  </a:txBody>
                  <a:tcPr/>
                </a:tc>
              </a:tr>
              <a:tr h="54136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Nozzle flow rate</a:t>
                      </a:r>
                      <a:r>
                        <a:rPr lang="en-US" altLang="zh-CN" sz="1600" baseline="0" dirty="0" smtClean="0"/>
                        <a:t> coefficient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Formula expression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figure</a:t>
                      </a:r>
                      <a:endParaRPr lang="zh-CN" alt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2" name="Rectangle 232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7164388" cy="800219"/>
          </a:xfrm>
          <a:noFill/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dirty="0" smtClean="0"/>
              <a:t> Test Comparison for Inverter and </a:t>
            </a:r>
            <a:r>
              <a:rPr lang="en-US" altLang="zh-CN" dirty="0" smtClean="0"/>
              <a:t>N</a:t>
            </a:r>
            <a:r>
              <a:rPr lang="en-US" altLang="zh-CN" dirty="0" smtClean="0"/>
              <a:t>on Inverter A/C</a:t>
            </a:r>
            <a:endParaRPr lang="en-US" altLang="zh-CN" dirty="0" smtClean="0"/>
          </a:p>
        </p:txBody>
      </p:sp>
      <p:graphicFrame>
        <p:nvGraphicFramePr>
          <p:cNvPr id="9736" name="Group 520"/>
          <p:cNvGraphicFramePr>
            <a:graphicFrameLocks noGrp="1"/>
          </p:cNvGraphicFramePr>
          <p:nvPr>
            <p:ph idx="1"/>
          </p:nvPr>
        </p:nvGraphicFramePr>
        <p:xfrm>
          <a:off x="431800" y="1844675"/>
          <a:ext cx="8280431" cy="205930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46523"/>
                <a:gridCol w="2112021"/>
                <a:gridCol w="958070"/>
                <a:gridCol w="958070"/>
                <a:gridCol w="1231804"/>
                <a:gridCol w="1573943"/>
              </a:tblGrid>
              <a:tr h="217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            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Conditions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EER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COP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SEER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APF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</a:tr>
              <a:tr h="261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Cooling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Rated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</a:tr>
              <a:tr h="4810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Partial load</a:t>
                      </a:r>
                      <a:endParaRPr kumimoji="0" lang="zh-CN" altLang="zh-CN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</a:tr>
              <a:tr h="481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Heating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H1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</a:tr>
              <a:tr h="2476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</a:rPr>
                        <a:t>Partial load</a:t>
                      </a:r>
                      <a:endParaRPr kumimoji="0" lang="zh-CN" altLang="zh-CN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87594" marR="87594" horzOverflow="overflow"/>
                </a:tc>
              </a:tr>
            </a:tbl>
          </a:graphicData>
        </a:graphic>
      </p:graphicFrame>
      <p:sp>
        <p:nvSpPr>
          <p:cNvPr id="14383" name="TextBox 22"/>
          <p:cNvSpPr txBox="1">
            <a:spLocks noChangeArrowheads="1"/>
          </p:cNvSpPr>
          <p:nvPr/>
        </p:nvSpPr>
        <p:spPr bwMode="auto">
          <a:xfrm>
            <a:off x="214313" y="4643438"/>
            <a:ext cx="892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7F6600"/>
                </a:solidFill>
              </a:rPr>
              <a:t>Note: H1-inlet wet bulb temperature=6°C, inlet dry bulb temperature=7°C</a:t>
            </a:r>
          </a:p>
          <a:p>
            <a:r>
              <a:rPr lang="en-US" altLang="zh-CN" sz="1600" dirty="0">
                <a:solidFill>
                  <a:srgbClr val="7F6600"/>
                </a:solidFill>
              </a:rPr>
              <a:t>          rated condition=standard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dirty="0" smtClean="0"/>
              <a:t>Comparison of Testing Load </a:t>
            </a:r>
            <a:r>
              <a:rPr lang="en-US" altLang="zh-CN" sz="2400" dirty="0" smtClean="0"/>
              <a:t>for </a:t>
            </a:r>
            <a:r>
              <a:rPr lang="en-US" altLang="zh-CN" sz="2400" dirty="0" smtClean="0"/>
              <a:t>Calculating </a:t>
            </a:r>
            <a:r>
              <a:rPr lang="en-US" altLang="zh-CN" sz="2400" dirty="0" smtClean="0"/>
              <a:t>SEER</a:t>
            </a:r>
            <a:r>
              <a:rPr lang="en-US" altLang="zh-CN" sz="2400" dirty="0" smtClean="0"/>
              <a:t>&amp; APF  between EU and China </a:t>
            </a:r>
            <a:endParaRPr lang="zh-CN" altLang="en-US" sz="2400" dirty="0" smtClean="0"/>
          </a:p>
        </p:txBody>
      </p:sp>
      <p:graphicFrame>
        <p:nvGraphicFramePr>
          <p:cNvPr id="4" name="Group 520"/>
          <p:cNvGraphicFramePr>
            <a:graphicFrameLocks/>
          </p:cNvGraphicFramePr>
          <p:nvPr/>
        </p:nvGraphicFramePr>
        <p:xfrm>
          <a:off x="431800" y="1700808"/>
          <a:ext cx="8497945" cy="940847"/>
        </p:xfrm>
        <a:graphic>
          <a:graphicData uri="http://schemas.openxmlformats.org/drawingml/2006/table">
            <a:tbl>
              <a:tblPr/>
              <a:tblGrid>
                <a:gridCol w="2106327"/>
                <a:gridCol w="3462425"/>
                <a:gridCol w="2929193"/>
              </a:tblGrid>
              <a:tr h="33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           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Conditions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Cooling mode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Heating mode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</a:tr>
              <a:tr h="234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China, Japan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25%,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5%,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full load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25%, 50%, full load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EU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6600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21%,47%,74%,full load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6600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357188" y="2930525"/>
          <a:ext cx="8572558" cy="3699373"/>
        </p:xfrm>
        <a:graphic>
          <a:graphicData uri="http://schemas.openxmlformats.org/drawingml/2006/table">
            <a:tbl>
              <a:tblPr/>
              <a:tblGrid>
                <a:gridCol w="360620"/>
                <a:gridCol w="1425330"/>
                <a:gridCol w="1492758"/>
                <a:gridCol w="1793390"/>
                <a:gridCol w="1857388"/>
                <a:gridCol w="1643072"/>
              </a:tblGrid>
              <a:tr h="734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High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Average</a:t>
                      </a:r>
                      <a:r>
                        <a:rPr lang="en-US" altLang="zh-CN" sz="1400" b="1" kern="100" baseline="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Low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Outdoor dry/wet bulb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Calibri"/>
                        </a:rPr>
                        <a:t>Indoor</a:t>
                      </a:r>
                      <a:r>
                        <a:rPr lang="en-US" altLang="zh-CN" sz="1400" b="1" kern="100" baseline="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Calibri"/>
                        </a:rPr>
                        <a:t> dry bulb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A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N/A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88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61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-7 / -8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B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100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54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37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 / 1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C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64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35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24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7 / 6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D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29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15%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11</a:t>
                      </a:r>
                      <a:r>
                        <a:rPr lang="en-US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%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12 / 11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Maximum speed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Maximum speed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Maximum speed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Minimum outdoor temperature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F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Speed under minimum outdoor temperature</a:t>
                      </a:r>
                      <a:r>
                        <a:rPr lang="en-US" altLang="zh-CN" sz="1400" b="1" kern="100" baseline="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  according to building load</a:t>
                      </a:r>
                      <a:endParaRPr lang="zh-CN" altLang="en-US" sz="1400" b="1" kern="100" dirty="0" smtClean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zh-CN" sz="1400" b="1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右弧形箭头 21"/>
          <p:cNvSpPr/>
          <p:nvPr/>
        </p:nvSpPr>
        <p:spPr>
          <a:xfrm>
            <a:off x="6286500" y="2500313"/>
            <a:ext cx="285750" cy="571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Challenges of </a:t>
            </a:r>
            <a:r>
              <a:rPr lang="en-US" altLang="zh-CN" dirty="0" smtClean="0"/>
              <a:t>implementing APF in Future in China  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15894" y="1585800"/>
            <a:ext cx="750934" cy="1029433"/>
            <a:chOff x="179512" y="2797966"/>
            <a:chExt cx="1513892" cy="2709936"/>
          </a:xfrm>
          <a:effectLst/>
        </p:grpSpPr>
        <p:sp>
          <p:nvSpPr>
            <p:cNvPr id="6" name="圆角矩形 5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10"/>
            <p:cNvSpPr/>
            <p:nvPr/>
          </p:nvSpPr>
          <p:spPr>
            <a:xfrm>
              <a:off x="257574" y="2797966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10"/>
            <p:cNvSpPr/>
            <p:nvPr/>
          </p:nvSpPr>
          <p:spPr>
            <a:xfrm>
              <a:off x="568430" y="3292294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10"/>
            <p:cNvSpPr/>
            <p:nvPr/>
          </p:nvSpPr>
          <p:spPr>
            <a:xfrm>
              <a:off x="358140" y="4031342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2195733" y="1823494"/>
            <a:ext cx="662473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 smtClean="0">
                <a:solidFill>
                  <a:srgbClr val="7F6600"/>
                </a:solidFill>
                <a:latin typeface="+mn-lt"/>
              </a:rPr>
              <a:t>Update hardware &amp; software of current </a:t>
            </a:r>
            <a:r>
              <a:rPr lang="en-US" altLang="zh-CN" sz="2400" dirty="0" smtClean="0">
                <a:solidFill>
                  <a:srgbClr val="7F6600"/>
                </a:solidFill>
                <a:latin typeface="+mn-lt"/>
              </a:rPr>
              <a:t>labs</a:t>
            </a:r>
            <a:endParaRPr lang="en-US" altLang="zh-CN" sz="2400" dirty="0" smtClean="0">
              <a:solidFill>
                <a:srgbClr val="7F6600"/>
              </a:solidFill>
              <a:latin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417" y="2769048"/>
            <a:ext cx="788556" cy="841688"/>
            <a:chOff x="6876256" y="2742174"/>
            <a:chExt cx="1513892" cy="2709936"/>
          </a:xfrm>
        </p:grpSpPr>
        <p:sp>
          <p:nvSpPr>
            <p:cNvPr id="13" name="圆角矩形 12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0"/>
            <p:cNvSpPr/>
            <p:nvPr/>
          </p:nvSpPr>
          <p:spPr>
            <a:xfrm>
              <a:off x="6954318" y="2742174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7265175" y="3236502"/>
              <a:ext cx="757450" cy="42895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0"/>
            <p:cNvSpPr/>
            <p:nvPr/>
          </p:nvSpPr>
          <p:spPr>
            <a:xfrm>
              <a:off x="7054882" y="3975550"/>
              <a:ext cx="1181099" cy="418737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2195735" y="2921293"/>
            <a:ext cx="568863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 smtClean="0">
                <a:solidFill>
                  <a:srgbClr val="7F6600"/>
                </a:solidFill>
                <a:latin typeface="+mn-lt"/>
              </a:rPr>
              <a:t>Determine of  beginning and ending of defrost </a:t>
            </a:r>
            <a:r>
              <a:rPr lang="en-US" altLang="zh-CN" sz="2400" dirty="0" smtClean="0">
                <a:solidFill>
                  <a:srgbClr val="7F6600"/>
                </a:solidFill>
                <a:latin typeface="+mn-lt"/>
              </a:rPr>
              <a:t>cycle</a:t>
            </a:r>
            <a:endParaRPr lang="en-US" altLang="zh-CN" sz="2400" dirty="0" smtClean="0">
              <a:solidFill>
                <a:srgbClr val="7F6600"/>
              </a:solidFill>
              <a:latin typeface="+mn-lt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2195736" y="5327796"/>
            <a:ext cx="568863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 smtClean="0">
                <a:solidFill>
                  <a:srgbClr val="7F6600"/>
                </a:solidFill>
                <a:latin typeface="Arial" pitchFamily="34" charset="0"/>
                <a:cs typeface="Arial" pitchFamily="34" charset="0"/>
              </a:rPr>
              <a:t>Challenges of compliance of test results from various </a:t>
            </a:r>
            <a:r>
              <a:rPr lang="en-US" altLang="zh-CN" sz="2400" dirty="0" smtClean="0">
                <a:solidFill>
                  <a:srgbClr val="7F6600"/>
                </a:solidFill>
                <a:latin typeface="Arial" pitchFamily="34" charset="0"/>
                <a:cs typeface="Arial" pitchFamily="34" charset="0"/>
              </a:rPr>
              <a:t>labs</a:t>
            </a:r>
            <a:endParaRPr lang="en-US" altLang="zh-CN" sz="2400" dirty="0" smtClean="0">
              <a:solidFill>
                <a:srgbClr val="7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 flipH="1">
            <a:off x="2195735" y="4289165"/>
            <a:ext cx="590465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 smtClean="0">
                <a:solidFill>
                  <a:srgbClr val="7F6600"/>
                </a:solidFill>
                <a:latin typeface="Arial" pitchFamily="34" charset="0"/>
                <a:cs typeface="Arial" pitchFamily="34" charset="0"/>
              </a:rPr>
              <a:t>Increase  test </a:t>
            </a:r>
            <a:r>
              <a:rPr lang="en-US" altLang="zh-CN" sz="2400" dirty="0" smtClean="0">
                <a:solidFill>
                  <a:srgbClr val="7F6600"/>
                </a:solidFill>
                <a:latin typeface="Arial" pitchFamily="34" charset="0"/>
                <a:cs typeface="Arial" pitchFamily="34" charset="0"/>
              </a:rPr>
              <a:t>period and cost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14141" y="3919538"/>
            <a:ext cx="750934" cy="1029433"/>
            <a:chOff x="179512" y="2797966"/>
            <a:chExt cx="1513892" cy="2709936"/>
          </a:xfrm>
          <a:effectLst/>
        </p:grpSpPr>
        <p:sp>
          <p:nvSpPr>
            <p:cNvPr id="34" name="圆角矩形 33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椭圆 10"/>
            <p:cNvSpPr/>
            <p:nvPr/>
          </p:nvSpPr>
          <p:spPr>
            <a:xfrm>
              <a:off x="257574" y="2797966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10"/>
            <p:cNvSpPr/>
            <p:nvPr/>
          </p:nvSpPr>
          <p:spPr>
            <a:xfrm>
              <a:off x="568430" y="3292294"/>
              <a:ext cx="757450" cy="428950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10"/>
            <p:cNvSpPr/>
            <p:nvPr/>
          </p:nvSpPr>
          <p:spPr>
            <a:xfrm>
              <a:off x="358140" y="4031342"/>
              <a:ext cx="1181099" cy="418738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4141" y="5223624"/>
            <a:ext cx="894046" cy="1042307"/>
            <a:chOff x="6876256" y="2742174"/>
            <a:chExt cx="1513892" cy="2709936"/>
          </a:xfrm>
        </p:grpSpPr>
        <p:sp>
          <p:nvSpPr>
            <p:cNvPr id="40" name="圆角矩形 39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10"/>
            <p:cNvSpPr/>
            <p:nvPr/>
          </p:nvSpPr>
          <p:spPr>
            <a:xfrm>
              <a:off x="6954318" y="2742174"/>
              <a:ext cx="1379162" cy="2188338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10"/>
            <p:cNvSpPr/>
            <p:nvPr/>
          </p:nvSpPr>
          <p:spPr>
            <a:xfrm>
              <a:off x="7265175" y="3236502"/>
              <a:ext cx="757450" cy="42895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10"/>
            <p:cNvSpPr/>
            <p:nvPr/>
          </p:nvSpPr>
          <p:spPr>
            <a:xfrm>
              <a:off x="7054882" y="3975550"/>
              <a:ext cx="1181099" cy="418737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ea typeface="华文行楷" pitchFamily="2" charset="-122"/>
              </a:rPr>
              <a:t>Need Investment to Update Laboratory Facility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Presentation title and date</a:t>
            </a:r>
            <a:endParaRPr lang="en-US"/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 flipH="1" flipV="1">
            <a:off x="364842" y="4257537"/>
            <a:ext cx="3685822" cy="99073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5704114" y="321297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5704114" y="3429000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2536896"/>
            <a:ext cx="4050664" cy="3916292"/>
            <a:chOff x="1540084" y="2656115"/>
            <a:chExt cx="2075706" cy="2096791"/>
          </a:xfrm>
        </p:grpSpPr>
        <p:grpSp>
          <p:nvGrpSpPr>
            <p:cNvPr id="17" name="组合 16"/>
            <p:cNvGrpSpPr/>
            <p:nvPr/>
          </p:nvGrpSpPr>
          <p:grpSpPr>
            <a:xfrm>
              <a:off x="1954624" y="2656115"/>
              <a:ext cx="1661166" cy="1655574"/>
              <a:chOff x="1616752" y="4473115"/>
              <a:chExt cx="867016" cy="864097"/>
            </a:xfrm>
            <a:effectLst>
              <a:reflection blurRad="6350" stA="14000" endPos="29000" dist="50800" dir="5400000" sy="-100000" algn="bl" rotWithShape="0"/>
            </a:effectLst>
          </p:grpSpPr>
          <p:sp>
            <p:nvSpPr>
              <p:cNvPr id="22" name="椭圆 21"/>
              <p:cNvSpPr/>
              <p:nvPr/>
            </p:nvSpPr>
            <p:spPr>
              <a:xfrm>
                <a:off x="1619672" y="447311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F7711"/>
                  </a:gs>
                  <a:gs pos="67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61675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ED4A01">
                      <a:alpha val="80000"/>
                    </a:srgbClr>
                  </a:gs>
                  <a:gs pos="80000">
                    <a:schemeClr val="bg1">
                      <a:alpha val="0"/>
                    </a:schemeClr>
                  </a:gs>
                  <a:gs pos="52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71700" y="4504639"/>
                <a:ext cx="360040" cy="178491"/>
              </a:xfrm>
              <a:prstGeom prst="ellipse">
                <a:avLst/>
              </a:prstGeom>
              <a:gradFill flip="none" rotWithShape="1">
                <a:gsLst>
                  <a:gs pos="84000">
                    <a:schemeClr val="bg1">
                      <a:alpha val="0"/>
                    </a:schemeClr>
                  </a:gs>
                  <a:gs pos="12000">
                    <a:schemeClr val="bg1">
                      <a:alpha val="60000"/>
                    </a:schemeClr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Picture 66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84" y="3359633"/>
              <a:ext cx="903010" cy="139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任意多边形 18"/>
            <p:cNvSpPr/>
            <p:nvPr/>
          </p:nvSpPr>
          <p:spPr>
            <a:xfrm>
              <a:off x="1974850" y="3162300"/>
              <a:ext cx="438150" cy="641350"/>
            </a:xfrm>
            <a:custGeom>
              <a:avLst/>
              <a:gdLst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641350">
                  <a:moveTo>
                    <a:pt x="317500" y="482600"/>
                  </a:moveTo>
                  <a:lnTo>
                    <a:pt x="63500" y="641350"/>
                  </a:lnTo>
                  <a:cubicBezTo>
                    <a:pt x="45508" y="621242"/>
                    <a:pt x="2117" y="543983"/>
                    <a:pt x="0" y="438150"/>
                  </a:cubicBezTo>
                  <a:lnTo>
                    <a:pt x="368300" y="0"/>
                  </a:lnTo>
                  <a:lnTo>
                    <a:pt x="438150" y="133350"/>
                  </a:lnTo>
                  <a:cubicBezTo>
                    <a:pt x="404283" y="376767"/>
                    <a:pt x="357717" y="366183"/>
                    <a:pt x="317500" y="48260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FF7711"/>
                </a:gs>
                <a:gs pos="80000">
                  <a:srgbClr val="FFAA01">
                    <a:lumMod val="98000"/>
                    <a:lumOff val="2000"/>
                  </a:srgbClr>
                </a:gs>
                <a:gs pos="97000">
                  <a:srgbClr val="FECE02">
                    <a:alpha val="0"/>
                  </a:srgbClr>
                </a:gs>
                <a:gs pos="3000">
                  <a:srgbClr val="E14D0B"/>
                </a:gs>
              </a:gsLst>
              <a:lin ang="198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2242258" y="2889998"/>
              <a:ext cx="1252352" cy="7497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Update </a:t>
              </a:r>
              <a:r>
                <a:rPr lang="en-US" altLang="zh-CN" sz="17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dry &amp; wet bulb  temperature</a:t>
              </a:r>
              <a:r>
                <a:rPr lang="en-US" altLang="zh-CN" sz="1700" b="1" dirty="0" smtClean="0">
                  <a:latin typeface="Arial" pitchFamily="34" charset="0"/>
                  <a:cs typeface="Arial" pitchFamily="34" charset="0"/>
                </a:rPr>
                <a:t>  meter and the data acquisition instrument of class Ⅱ</a:t>
              </a:r>
              <a:endParaRPr lang="en-US" altLang="zh-CN" sz="1700" b="1" kern="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55976" y="2041546"/>
            <a:ext cx="4204008" cy="22159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cs typeface="Arial" pitchFamily="34" charset="0"/>
              </a:rPr>
              <a:t>APF includes a low temperature &amp; low load test. In order to guarantee measurement accuracy, the dry &amp; wet bulb  temperature measurement is particularly important. Hence, need update dry &amp; wet bulb  temperature</a:t>
            </a:r>
            <a:r>
              <a:rPr lang="en-US" altLang="zh-CN" dirty="0" smtClean="0">
                <a:cs typeface="Arial" pitchFamily="34" charset="0"/>
              </a:rPr>
              <a:t>  meter and the data acquisition instrument of class Ⅱ which </a:t>
            </a:r>
            <a:r>
              <a:rPr lang="en-US" altLang="zh-CN" dirty="0" smtClean="0">
                <a:cs typeface="Arial" pitchFamily="34" charset="0"/>
              </a:rPr>
              <a:t>need more investment</a:t>
            </a:r>
            <a:endParaRPr lang="zh-CN" altLang="en-US" dirty="0" err="1" smtClean="0">
              <a:solidFill>
                <a:schemeClr val="bg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ravelee\Desktop\104006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846432"/>
            <a:ext cx="1547812" cy="154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1800" y="1988840"/>
            <a:ext cx="795662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514350" indent="-514350">
              <a:lnSpc>
                <a:spcPct val="300000"/>
              </a:lnSpc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幼圆" pitchFamily="49" charset="-122"/>
              </a:rPr>
              <a:t>. </a:t>
            </a: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幼圆" pitchFamily="49" charset="-122"/>
              </a:rPr>
              <a:t>History of </a:t>
            </a: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幼圆" pitchFamily="49" charset="-122"/>
              </a:rPr>
              <a:t>Energy Standards Development for HHAC In China </a:t>
            </a:r>
            <a:endParaRPr lang="en-US" altLang="zh-CN" sz="2000" b="1" dirty="0">
              <a:solidFill>
                <a:schemeClr val="tx2"/>
              </a:solidFill>
              <a:latin typeface="+mj-lt"/>
              <a:ea typeface="幼圆" pitchFamily="49" charset="-122"/>
            </a:endParaRPr>
          </a:p>
          <a:p>
            <a:pPr marL="514350" indent="-514350">
              <a:lnSpc>
                <a:spcPct val="300000"/>
              </a:lnSpc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幼圆" pitchFamily="49" charset="-122"/>
              </a:rPr>
              <a:t>2. Current Test Methodology of for HHAC in China and World</a:t>
            </a:r>
          </a:p>
          <a:p>
            <a:pPr marL="514350" indent="-514350">
              <a:lnSpc>
                <a:spcPct val="300000"/>
              </a:lnSpc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幼圆" pitchFamily="49" charset="-122"/>
              </a:rPr>
              <a:t>3. Suggestion on Energy Efficiency Standard Update in Vietnam  </a:t>
            </a:r>
            <a:endParaRPr lang="en-US" altLang="zh-CN" sz="2000" b="1" dirty="0">
              <a:solidFill>
                <a:schemeClr val="tx2"/>
              </a:solidFill>
              <a:latin typeface="+mj-lt"/>
              <a:ea typeface="幼圆" pitchFamily="49" charset="-122"/>
            </a:endParaRPr>
          </a:p>
          <a:p>
            <a:pPr marL="514350" indent="-514350">
              <a:defRPr/>
            </a:pPr>
            <a:endParaRPr lang="en-US" altLang="zh-CN" sz="2000" b="1" dirty="0">
              <a:solidFill>
                <a:schemeClr val="tx2"/>
              </a:solidFill>
              <a:latin typeface="+mj-lt"/>
              <a:ea typeface="幼圆" pitchFamily="49" charset="-122"/>
            </a:endParaRPr>
          </a:p>
          <a:p>
            <a:pPr>
              <a:defRPr/>
            </a:pPr>
            <a:endParaRPr lang="zh-CN" altLang="zh-CN" sz="2400" b="1" dirty="0">
              <a:solidFill>
                <a:schemeClr val="tx2"/>
              </a:solidFill>
            </a:endParaRPr>
          </a:p>
        </p:txBody>
      </p:sp>
      <p:sp>
        <p:nvSpPr>
          <p:cNvPr id="17412" name="标题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Content </a:t>
            </a:r>
            <a:endParaRPr lang="zh-CN" altLang="en-US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ea typeface="华文行楷" pitchFamily="2" charset="-122"/>
              </a:rPr>
              <a:t>Increase Test Period </a:t>
            </a:r>
            <a:r>
              <a:rPr lang="en-US" altLang="zh-CN" sz="2400" dirty="0" smtClean="0">
                <a:ea typeface="华文行楷" pitchFamily="2" charset="-122"/>
              </a:rPr>
              <a:t>and M</a:t>
            </a:r>
            <a:r>
              <a:rPr lang="en-US" altLang="zh-CN" sz="2400" dirty="0" smtClean="0">
                <a:ea typeface="华文行楷" pitchFamily="2" charset="-122"/>
              </a:rPr>
              <a:t>anpower </a:t>
            </a:r>
            <a:r>
              <a:rPr lang="en-US" altLang="zh-CN" sz="2400" dirty="0" smtClean="0">
                <a:ea typeface="华文行楷" pitchFamily="2" charset="-122"/>
              </a:rPr>
              <a:t>I</a:t>
            </a:r>
            <a:r>
              <a:rPr lang="en-US" altLang="zh-CN" sz="2400" dirty="0" smtClean="0">
                <a:ea typeface="华文行楷" pitchFamily="2" charset="-122"/>
              </a:rPr>
              <a:t>nput</a:t>
            </a:r>
            <a:endParaRPr lang="zh-CN" altLang="en-US" sz="2400" dirty="0" smtClean="0">
              <a:ea typeface="华文行楷" pitchFamily="2" charset="-122"/>
            </a:endParaRPr>
          </a:p>
        </p:txBody>
      </p:sp>
      <p:graphicFrame>
        <p:nvGraphicFramePr>
          <p:cNvPr id="40022" name="Group 86"/>
          <p:cNvGraphicFramePr>
            <a:graphicFrameLocks noGrp="1"/>
          </p:cNvGraphicFramePr>
          <p:nvPr>
            <p:ph idx="1"/>
          </p:nvPr>
        </p:nvGraphicFramePr>
        <p:xfrm>
          <a:off x="4355976" y="1844675"/>
          <a:ext cx="4356254" cy="37760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0080"/>
                <a:gridCol w="826061"/>
                <a:gridCol w="1565126"/>
                <a:gridCol w="1244987"/>
              </a:tblGrid>
              <a:tr h="5746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EER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 load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1.5h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COP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 load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1.5h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4810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SEER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China, Japan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r>
                        <a:rPr kumimoji="0" lang="en-US" altLang="zh-CN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1)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,50%,100%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4.5h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21%,47%,74%,100%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6.0h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482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SCOP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2days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5762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APF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China, Japan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r>
                        <a:rPr kumimoji="0" lang="en-US" altLang="zh-CN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1)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,50%,100%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4.5h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  <a:tr h="503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2days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86545" marR="86545" horzOverflow="overflow"/>
                </a:tc>
              </a:tr>
            </a:tbl>
          </a:graphicData>
        </a:graphic>
      </p:graphicFrame>
      <p:sp>
        <p:nvSpPr>
          <p:cNvPr id="18473" name="TextBox 3"/>
          <p:cNvSpPr txBox="1">
            <a:spLocks noChangeArrowheads="1"/>
          </p:cNvSpPr>
          <p:nvPr/>
        </p:nvSpPr>
        <p:spPr bwMode="auto">
          <a:xfrm>
            <a:off x="428625" y="5929313"/>
            <a:ext cx="8572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/>
              <a:t>Note: 1) Do this test when cooling capacity more than 7100W, otherwise, such test is  not needed. </a:t>
            </a:r>
            <a:endParaRPr lang="zh-CN" altLang="en-US" sz="1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438941" y="3494507"/>
            <a:ext cx="3063255" cy="2434806"/>
            <a:chOff x="1616752" y="4473115"/>
            <a:chExt cx="867016" cy="864096"/>
          </a:xfrm>
          <a:effectLst>
            <a:reflection blurRad="6350" stA="27000" endPos="24000" dist="50800" dir="5400000" sy="-100000" algn="bl" rotWithShape="0"/>
          </a:effectLst>
        </p:grpSpPr>
        <p:sp>
          <p:nvSpPr>
            <p:cNvPr id="6" name="椭圆 5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BE1247">
                    <a:alpha val="69000"/>
                  </a:srgbClr>
                </a:gs>
                <a:gs pos="100000">
                  <a:srgbClr val="FA9496">
                    <a:alpha val="50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BE1247">
                    <a:alpha val="80000"/>
                  </a:srgbClr>
                </a:gs>
                <a:gs pos="80000">
                  <a:schemeClr val="bg1">
                    <a:alpha val="0"/>
                  </a:schemeClr>
                </a:gs>
                <a:gs pos="52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 flipH="1">
            <a:off x="899592" y="4086277"/>
            <a:ext cx="2049515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kern="0" dirty="0" smtClean="0">
                <a:solidFill>
                  <a:prstClr val="white"/>
                </a:solidFill>
                <a:latin typeface="+mn-lt"/>
                <a:ea typeface="微软雅黑" pitchFamily="34" charset="-122"/>
              </a:rPr>
              <a:t>Increase Test Period and Manpower </a:t>
            </a:r>
            <a:r>
              <a:rPr lang="en-US" altLang="zh-CN" b="1" kern="0" dirty="0" smtClean="0">
                <a:solidFill>
                  <a:prstClr val="white"/>
                </a:solidFill>
                <a:latin typeface="+mn-lt"/>
                <a:ea typeface="微软雅黑" pitchFamily="34" charset="-122"/>
              </a:rPr>
              <a:t>I</a:t>
            </a:r>
            <a:r>
              <a:rPr lang="en-US" altLang="zh-CN" b="1" kern="0" dirty="0" smtClean="0">
                <a:solidFill>
                  <a:prstClr val="white"/>
                </a:solidFill>
                <a:latin typeface="+mn-lt"/>
                <a:ea typeface="微软雅黑" pitchFamily="34" charset="-122"/>
              </a:rPr>
              <a:t>nput</a:t>
            </a:r>
            <a:r>
              <a:rPr lang="zh-CN" altLang="en-US" b="1" kern="0" dirty="0" smtClean="0">
                <a:solidFill>
                  <a:prstClr val="white"/>
                </a:solidFill>
                <a:latin typeface="+mn-lt"/>
                <a:ea typeface="微软雅黑" pitchFamily="34" charset="-122"/>
              </a:rPr>
              <a:t>    </a:t>
            </a:r>
            <a:endParaRPr lang="en-US" altLang="zh-CN" b="1" kern="0" dirty="0" smtClean="0">
              <a:solidFill>
                <a:prstClr val="white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2" name="Picture 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675"/>
            <a:ext cx="1288644" cy="18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dirty="0" smtClean="0">
                <a:ea typeface="华文行楷" pitchFamily="2" charset="-122"/>
              </a:rPr>
              <a:t>Increase The Cost to Update Software and Training for Staff</a:t>
            </a:r>
            <a:endParaRPr lang="zh-CN" altLang="en-US" sz="2400" dirty="0" smtClean="0">
              <a:ea typeface="华文行楷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07704" y="1985349"/>
            <a:ext cx="3029318" cy="3243851"/>
            <a:chOff x="1616752" y="4473115"/>
            <a:chExt cx="867016" cy="864096"/>
          </a:xfrm>
          <a:effectLst>
            <a:reflection blurRad="6350" stA="8000" endPos="23000" dir="5400000" sy="-100000" algn="bl" rotWithShape="0"/>
          </a:effectLst>
        </p:grpSpPr>
        <p:sp>
          <p:nvSpPr>
            <p:cNvPr id="14" name="椭圆 13"/>
            <p:cNvSpPr/>
            <p:nvPr/>
          </p:nvSpPr>
          <p:spPr>
            <a:xfrm>
              <a:off x="161967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18000">
                  <a:srgbClr val="119707"/>
                </a:gs>
                <a:gs pos="74000">
                  <a:srgbClr val="8AD53F"/>
                </a:gs>
                <a:gs pos="100000">
                  <a:srgbClr val="BCEB6F"/>
                </a:gs>
              </a:gsLst>
              <a:lin ang="189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616752" y="4473115"/>
              <a:ext cx="864096" cy="864096"/>
            </a:xfrm>
            <a:prstGeom prst="ellipse">
              <a:avLst/>
            </a:prstGeom>
            <a:gradFill flip="none" rotWithShape="1">
              <a:gsLst>
                <a:gs pos="68000">
                  <a:srgbClr val="119707">
                    <a:alpha val="45000"/>
                  </a:srgbClr>
                </a:gs>
                <a:gs pos="84000">
                  <a:schemeClr val="bg1">
                    <a:alpha val="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871700" y="4504639"/>
              <a:ext cx="360040" cy="178491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5704114" y="321297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2195736" y="2773753"/>
            <a:ext cx="2376264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software of current lab must update for APF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calculation and also strength training  </a:t>
            </a:r>
            <a:endParaRPr lang="en-US" altLang="zh-CN" sz="1600" b="1" kern="0" dirty="0" smtClean="0">
              <a:solidFill>
                <a:prstClr val="white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9" name="Picture 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447" y="3212975"/>
            <a:ext cx="1867226" cy="2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49" y="2103691"/>
            <a:ext cx="3035251" cy="28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dirty="0" smtClean="0"/>
              <a:t>How to determine the beginning and ending of defrost cycle in the software is another challenge</a:t>
            </a:r>
            <a:endParaRPr lang="zh-CN" altLang="en-US" sz="2400" dirty="0" smtClean="0">
              <a:ea typeface="华文行楷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9942" y="1375642"/>
            <a:ext cx="1257965" cy="670062"/>
          </a:xfrm>
          <a:prstGeom prst="ellipse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2000">
                <a:schemeClr val="bg1">
                  <a:alpha val="60000"/>
                </a:schemeClr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5704114" y="3212976"/>
            <a:ext cx="125235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点击添加文本    </a:t>
            </a: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5099958" y="1772816"/>
            <a:ext cx="3556484" cy="120032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There exist difference in term of determine the  time point  at different laboratories and software supplies</a:t>
            </a:r>
            <a:endParaRPr lang="en-US" altLang="zh-CN" kern="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 flipH="1">
            <a:off x="2496386" y="4188182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text2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1841800" y="3606100"/>
            <a:ext cx="130917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text2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19819" y="2491486"/>
            <a:ext cx="3680139" cy="3759359"/>
            <a:chOff x="3545731" y="2428154"/>
            <a:chExt cx="2670092" cy="2275413"/>
          </a:xfrm>
        </p:grpSpPr>
        <p:sp>
          <p:nvSpPr>
            <p:cNvPr id="30" name="椭圆 6"/>
            <p:cNvSpPr/>
            <p:nvPr/>
          </p:nvSpPr>
          <p:spPr>
            <a:xfrm rot="10800000">
              <a:off x="3912096" y="2428154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rgbClr val="FF7711"/>
                </a:gs>
                <a:gs pos="67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6"/>
            <p:cNvSpPr/>
            <p:nvPr/>
          </p:nvSpPr>
          <p:spPr>
            <a:xfrm rot="10800000">
              <a:off x="3920694" y="2428154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ED4A01">
                    <a:alpha val="80000"/>
                  </a:srgbClr>
                </a:gs>
                <a:gs pos="98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5217985">
              <a:off x="5300404" y="3062918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rot="18967632">
              <a:off x="3545731" y="3150223"/>
              <a:ext cx="2653328" cy="419772"/>
            </a:xfrm>
            <a:prstGeom prst="ellipse">
              <a:avLst/>
            </a:prstGeom>
            <a:gradFill flip="none" rotWithShape="1">
              <a:gsLst>
                <a:gs pos="64000">
                  <a:srgbClr val="FF7711"/>
                </a:gs>
                <a:gs pos="80000">
                  <a:srgbClr val="FFAA01"/>
                </a:gs>
                <a:gs pos="100000">
                  <a:srgbClr val="FECE02"/>
                </a:gs>
                <a:gs pos="40000">
                  <a:srgbClr val="CC570B"/>
                </a:gs>
                <a:gs pos="0">
                  <a:srgbClr val="7D2701"/>
                </a:gs>
                <a:gs pos="94000">
                  <a:srgbClr val="FFC000"/>
                </a:gs>
              </a:gsLst>
              <a:lin ang="186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 flipH="1">
              <a:off x="4647088" y="3823031"/>
              <a:ext cx="1309173" cy="5588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The </a:t>
              </a:r>
              <a:r>
                <a:rPr lang="en-US" altLang="zh-CN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Ending </a:t>
              </a:r>
              <a:r>
                <a:rPr lang="en-US" altLang="zh-CN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time of defrost cycle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584" y="2636912"/>
            <a:ext cx="3184520" cy="3759361"/>
            <a:chOff x="2846694" y="2581300"/>
            <a:chExt cx="2310500" cy="2275414"/>
          </a:xfrm>
        </p:grpSpPr>
        <p:sp>
          <p:nvSpPr>
            <p:cNvPr id="36" name="椭圆 6"/>
            <p:cNvSpPr/>
            <p:nvPr/>
          </p:nvSpPr>
          <p:spPr>
            <a:xfrm>
              <a:off x="2862065" y="2581301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5000">
                  <a:srgbClr val="D2144F"/>
                </a:gs>
                <a:gs pos="42000">
                  <a:srgbClr val="BE1247"/>
                </a:gs>
                <a:gs pos="100000">
                  <a:srgbClr val="FA9496"/>
                </a:gs>
              </a:gsLst>
              <a:lin ang="144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9429506">
              <a:off x="3067135" y="2948183"/>
              <a:ext cx="1014502" cy="502943"/>
            </a:xfrm>
            <a:prstGeom prst="ellipse">
              <a:avLst/>
            </a:prstGeom>
            <a:gradFill flip="none" rotWithShape="1">
              <a:gsLst>
                <a:gs pos="84000">
                  <a:schemeClr val="bg1">
                    <a:alpha val="0"/>
                  </a:schemeClr>
                </a:gs>
                <a:gs pos="12000">
                  <a:schemeClr val="bg1">
                    <a:alpha val="60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6"/>
            <p:cNvSpPr/>
            <p:nvPr/>
          </p:nvSpPr>
          <p:spPr>
            <a:xfrm>
              <a:off x="2846694" y="2581300"/>
              <a:ext cx="2295129" cy="2275413"/>
            </a:xfrm>
            <a:custGeom>
              <a:avLst/>
              <a:gdLst/>
              <a:ahLst/>
              <a:cxnLst/>
              <a:rect l="l" t="t" r="r" b="b"/>
              <a:pathLst>
                <a:path w="2295129" h="2275413">
                  <a:moveTo>
                    <a:pt x="1337568" y="0"/>
                  </a:moveTo>
                  <a:cubicBezTo>
                    <a:pt x="1713211" y="0"/>
                    <a:pt x="2052687" y="154850"/>
                    <a:pt x="2295129" y="404701"/>
                  </a:cubicBezTo>
                  <a:cubicBezTo>
                    <a:pt x="1827474" y="1308842"/>
                    <a:pt x="772209" y="2025485"/>
                    <a:pt x="384531" y="2275413"/>
                  </a:cubicBezTo>
                  <a:cubicBezTo>
                    <a:pt x="146596" y="2034317"/>
                    <a:pt x="0" y="1703062"/>
                    <a:pt x="0" y="1337568"/>
                  </a:cubicBezTo>
                  <a:cubicBezTo>
                    <a:pt x="0" y="598850"/>
                    <a:pt x="598850" y="0"/>
                    <a:pt x="1337568" y="0"/>
                  </a:cubicBezTo>
                  <a:close/>
                </a:path>
              </a:pathLst>
            </a:custGeom>
            <a:gradFill flip="none" rotWithShape="1">
              <a:gsLst>
                <a:gs pos="84000">
                  <a:srgbClr val="BE1247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  <a:gs pos="53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1346564" y="3763491"/>
            <a:ext cx="1804409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Beginning time of defrost cycle </a:t>
            </a:r>
            <a:endParaRPr lang="en-US" altLang="zh-CN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7275" y="1535594"/>
            <a:ext cx="828092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>
              <a:lnSpc>
                <a:spcPct val="150000"/>
              </a:lnSpc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7F6600"/>
                </a:solidFill>
                <a:effectLst/>
                <a:latin typeface="Arial" pitchFamily="34" charset="0"/>
                <a:cs typeface="Arial" pitchFamily="34" charset="0"/>
              </a:rPr>
              <a:t>APF: </a:t>
            </a:r>
            <a:r>
              <a:rPr lang="en-US" altLang="zh-CN" sz="1600" dirty="0" smtClean="0">
                <a:solidFill>
                  <a:srgbClr val="7F6600"/>
                </a:solidFill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sz="1600" dirty="0" smtClean="0">
                <a:solidFill>
                  <a:srgbClr val="7F6600"/>
                </a:solidFill>
                <a:ea typeface="微软雅黑" pitchFamily="34" charset="-122"/>
                <a:cs typeface="Arial" pitchFamily="34" charset="0"/>
              </a:rPr>
              <a:t>ratio of heating &amp; cooling capacity and total power consumption in a year</a:t>
            </a:r>
            <a:endParaRPr lang="zh-CN" altLang="en-US" sz="1200" dirty="0" smtClean="0">
              <a:solidFill>
                <a:srgbClr val="7F6600"/>
              </a:solidFill>
              <a:ea typeface="微软雅黑" pitchFamily="34" charset="-122"/>
              <a:cs typeface="Arial" pitchFamily="34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rgbClr val="7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6700">
              <a:lnSpc>
                <a:spcPct val="150000"/>
              </a:lnSpc>
            </a:pPr>
            <a:endParaRPr lang="zh-CN" altLang="en-US" sz="1400" dirty="0" smtClean="0">
              <a:latin typeface="微软雅黑" pitchFamily="34" charset="-122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15587" y="2039362"/>
            <a:ext cx="547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/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HSTL</a:t>
            </a:r>
            <a:r>
              <a:rPr lang="zh-CN" altLang="en-US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Total heating capacity during heating season</a:t>
            </a:r>
          </a:p>
          <a:p>
            <a:pPr indent="266700"/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HSTE</a:t>
            </a:r>
            <a:r>
              <a:rPr lang="zh-CN" altLang="en-US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Total power consumption during heating season</a:t>
            </a:r>
          </a:p>
        </p:txBody>
      </p:sp>
      <p:sp>
        <p:nvSpPr>
          <p:cNvPr id="13" name="矩形 12"/>
          <p:cNvSpPr/>
          <p:nvPr/>
        </p:nvSpPr>
        <p:spPr>
          <a:xfrm>
            <a:off x="611560" y="2039362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7F66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GB </a:t>
            </a:r>
            <a:r>
              <a:rPr lang="en-US" altLang="zh-CN" sz="1600" b="1" dirty="0" smtClean="0">
                <a:solidFill>
                  <a:srgbClr val="7F6600"/>
                </a:solidFill>
                <a:latin typeface="Arial" pitchFamily="34" charset="0"/>
                <a:cs typeface="Arial" pitchFamily="34" charset="0"/>
              </a:rPr>
              <a:t>7725-2004</a:t>
            </a:r>
            <a:endParaRPr lang="zh-CN" altLang="en-US" sz="1600" dirty="0">
              <a:solidFill>
                <a:srgbClr val="7F6600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951834" y="2620072"/>
          <a:ext cx="2163753" cy="504056"/>
        </p:xfrm>
        <a:graphic>
          <a:graphicData uri="http://schemas.openxmlformats.org/presentationml/2006/ole">
            <p:oleObj spid="_x0000_s5122" name="Equation" r:id="rId3" imgW="1409955" imgH="393635" progId="">
              <p:embed/>
            </p:oleObj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149267" y="2689756"/>
            <a:ext cx="6118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CSTL</a:t>
            </a:r>
            <a:r>
              <a:rPr lang="zh-CN" altLang="en-US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Total cooling capacity during cooling season</a:t>
            </a:r>
          </a:p>
          <a:p>
            <a:pPr indent="266700"/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CSTE</a:t>
            </a:r>
            <a:r>
              <a:rPr lang="zh-CN" altLang="en-US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1400" dirty="0" smtClean="0">
                <a:solidFill>
                  <a:srgbClr val="7F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Total power consumption during cooling season</a:t>
            </a:r>
            <a:endParaRPr lang="zh-CN" altLang="en-US" sz="1400" dirty="0" smtClean="0">
              <a:solidFill>
                <a:srgbClr val="7F66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07275" y="699226"/>
            <a:ext cx="8229600" cy="582594"/>
          </a:xfrm>
        </p:spPr>
        <p:txBody>
          <a:bodyPr/>
          <a:lstStyle/>
          <a:p>
            <a:pPr algn="ctr" eaLnBrk="1" hangingPunct="1"/>
            <a:r>
              <a:rPr lang="en-US" altLang="zh-CN" sz="2400" dirty="0" smtClean="0">
                <a:solidFill>
                  <a:srgbClr val="7F6600"/>
                </a:solidFill>
                <a:ea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rgbClr val="7F66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APF: Average Performance Factor</a:t>
            </a:r>
            <a:endParaRPr lang="en-US" altLang="zh-CN" sz="2400" b="1" dirty="0" smtClean="0">
              <a:solidFill>
                <a:srgbClr val="7F66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951834" y="3356993"/>
          <a:ext cx="6096000" cy="3321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8417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7F6600"/>
                          </a:solidFill>
                        </a:rPr>
                        <a:t>Temperature of the heating season requires heating operation of the outdoor environment occurred</a:t>
                      </a:r>
                      <a:endParaRPr lang="zh-CN" altLang="en-US" dirty="0">
                        <a:solidFill>
                          <a:srgbClr val="7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7F6600"/>
                          </a:solidFill>
                        </a:rPr>
                        <a:t>Total : 433 Hours </a:t>
                      </a:r>
                      <a:endParaRPr lang="zh-CN" altLang="en-US" dirty="0">
                        <a:solidFill>
                          <a:srgbClr val="7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7F6600"/>
                          </a:solidFill>
                        </a:rPr>
                        <a:t>Temperature of the C0oolingseason requires heating operation of the outdoor environment occurred</a:t>
                      </a:r>
                      <a:endParaRPr lang="zh-CN" altLang="en-US" dirty="0" smtClean="0">
                        <a:solidFill>
                          <a:srgbClr val="7F6600"/>
                        </a:solidFill>
                      </a:endParaRPr>
                    </a:p>
                    <a:p>
                      <a:endParaRPr lang="zh-CN" altLang="en-US" dirty="0">
                        <a:solidFill>
                          <a:srgbClr val="7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7F6600"/>
                          </a:solidFill>
                        </a:rPr>
                        <a:t>Total : 1136</a:t>
                      </a:r>
                      <a:r>
                        <a:rPr lang="en-US" altLang="zh-CN" baseline="0" dirty="0" smtClean="0">
                          <a:solidFill>
                            <a:srgbClr val="7F6600"/>
                          </a:solidFill>
                        </a:rPr>
                        <a:t> Hours</a:t>
                      </a:r>
                      <a:endParaRPr lang="zh-CN" altLang="en-US" dirty="0">
                        <a:solidFill>
                          <a:srgbClr val="7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7164388" cy="400110"/>
          </a:xfrm>
          <a:noFill/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dirty="0" smtClean="0"/>
              <a:t>Calculation for Test Results By APF</a:t>
            </a:r>
            <a:endParaRPr lang="en-US" altLang="zh-CN" dirty="0" smtClean="0"/>
          </a:p>
        </p:txBody>
      </p:sp>
      <p:sp>
        <p:nvSpPr>
          <p:cNvPr id="20483" name="Rectangle 23"/>
          <p:cNvSpPr>
            <a:spLocks noChangeArrowheads="1"/>
          </p:cNvSpPr>
          <p:nvPr/>
        </p:nvSpPr>
        <p:spPr bwMode="auto">
          <a:xfrm>
            <a:off x="282575" y="1412875"/>
            <a:ext cx="39195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endParaRPr lang="en-US" altLang="zh-CN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4313" y="1932285"/>
            <a:ext cx="8142287" cy="4464050"/>
            <a:chOff x="223" y="845"/>
            <a:chExt cx="5307" cy="2812"/>
          </a:xfrm>
        </p:grpSpPr>
        <p:sp>
          <p:nvSpPr>
            <p:cNvPr id="20495" name="Line 19"/>
            <p:cNvSpPr>
              <a:spLocks noChangeShapeType="1"/>
            </p:cNvSpPr>
            <p:nvPr/>
          </p:nvSpPr>
          <p:spPr bwMode="auto">
            <a:xfrm>
              <a:off x="223" y="2251"/>
              <a:ext cx="163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>
              <a:off x="3897" y="2206"/>
              <a:ext cx="163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Line 21"/>
            <p:cNvSpPr>
              <a:spLocks noChangeShapeType="1"/>
            </p:cNvSpPr>
            <p:nvPr/>
          </p:nvSpPr>
          <p:spPr bwMode="auto">
            <a:xfrm flipV="1">
              <a:off x="2945" y="845"/>
              <a:ext cx="0" cy="77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 flipV="1">
              <a:off x="2945" y="2886"/>
              <a:ext cx="0" cy="77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214314" y="2036763"/>
            <a:ext cx="35337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00B0F0"/>
                </a:solidFill>
                <a:latin typeface="+mn-lt"/>
                <a:ea typeface="宋体" pitchFamily="2" charset="-122"/>
              </a:rPr>
              <a:t>Cooling mode </a:t>
            </a:r>
          </a:p>
          <a:p>
            <a:pPr>
              <a:defRPr/>
            </a:pPr>
            <a:r>
              <a:rPr lang="en-US" altLang="zh-CN" sz="2000" dirty="0">
                <a:solidFill>
                  <a:srgbClr val="7F6600"/>
                </a:solidFill>
                <a:latin typeface="+mn-lt"/>
                <a:ea typeface="宋体" pitchFamily="2" charset="-122"/>
              </a:rPr>
              <a:t>Test results under standard condition at different load speed </a:t>
            </a:r>
            <a:endParaRPr lang="zh-CN" altLang="en-US" sz="2000" dirty="0">
              <a:solidFill>
                <a:srgbClr val="7F66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16" name="燕尾形箭头 15"/>
          <p:cNvSpPr/>
          <p:nvPr/>
        </p:nvSpPr>
        <p:spPr>
          <a:xfrm>
            <a:off x="3748087" y="2580008"/>
            <a:ext cx="504825" cy="2889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燕尾形箭头 16"/>
          <p:cNvSpPr/>
          <p:nvPr/>
        </p:nvSpPr>
        <p:spPr>
          <a:xfrm>
            <a:off x="3748087" y="5611813"/>
            <a:ext cx="504825" cy="2889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8" name="Rectangle 24"/>
          <p:cNvSpPr>
            <a:spLocks noChangeArrowheads="1"/>
          </p:cNvSpPr>
          <p:nvPr/>
        </p:nvSpPr>
        <p:spPr bwMode="auto">
          <a:xfrm>
            <a:off x="0" y="5000625"/>
            <a:ext cx="39195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>
                <a:solidFill>
                  <a:srgbClr val="00B0F0"/>
                </a:solidFill>
                <a:latin typeface="+mn-lt"/>
                <a:ea typeface="宋体" pitchFamily="2" charset="-122"/>
              </a:rPr>
              <a:t>Heating mode</a:t>
            </a:r>
          </a:p>
          <a:p>
            <a:pPr>
              <a:defRPr/>
            </a:pPr>
            <a:r>
              <a:rPr lang="en-US" altLang="zh-CN" sz="2000" dirty="0">
                <a:solidFill>
                  <a:srgbClr val="7F6600"/>
                </a:solidFill>
                <a:latin typeface="+mn-lt"/>
                <a:ea typeface="宋体" pitchFamily="2" charset="-122"/>
              </a:rPr>
              <a:t>Test results under standard condition at different load speed </a:t>
            </a:r>
            <a:endParaRPr lang="zh-CN" altLang="en-US" sz="2000" dirty="0">
              <a:solidFill>
                <a:srgbClr val="7F6600"/>
              </a:solidFill>
              <a:latin typeface="+mn-lt"/>
              <a:ea typeface="宋体" pitchFamily="2" charset="-122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dirty="0">
                <a:solidFill>
                  <a:srgbClr val="7F6600"/>
                </a:solidFill>
                <a:latin typeface="+mn-lt"/>
                <a:ea typeface="宋体" pitchFamily="2" charset="-122"/>
              </a:rPr>
              <a:t> </a:t>
            </a:r>
          </a:p>
          <a:p>
            <a:pPr>
              <a:buClr>
                <a:schemeClr val="tx1"/>
              </a:buClr>
              <a:defRPr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auto">
          <a:xfrm>
            <a:off x="4857750" y="2149513"/>
            <a:ext cx="39195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en-US" altLang="zh-CN" sz="2000" dirty="0">
                <a:solidFill>
                  <a:srgbClr val="7F6600"/>
                </a:solidFill>
                <a:latin typeface="+mn-lt"/>
                <a:ea typeface="宋体" pitchFamily="2" charset="-122"/>
              </a:rPr>
              <a:t>Low temperature cooling at different load speed </a:t>
            </a:r>
          </a:p>
          <a:p>
            <a:pPr>
              <a:buClr>
                <a:schemeClr val="tx1"/>
              </a:buClr>
              <a:defRPr/>
            </a:pPr>
            <a:r>
              <a:rPr lang="en-US" altLang="zh-CN" sz="2000" dirty="0">
                <a:solidFill>
                  <a:srgbClr val="7F6600"/>
                </a:solidFill>
                <a:latin typeface="+mn-lt"/>
                <a:ea typeface="宋体" pitchFamily="2" charset="-122"/>
              </a:rPr>
              <a:t>CSTE</a:t>
            </a:r>
          </a:p>
          <a:p>
            <a:pPr>
              <a:buClr>
                <a:schemeClr val="tx1"/>
              </a:buClr>
              <a:defRPr/>
            </a:pPr>
            <a:r>
              <a:rPr lang="en-US" altLang="zh-CN" sz="2000" dirty="0">
                <a:solidFill>
                  <a:srgbClr val="7F6600"/>
                </a:solidFill>
                <a:latin typeface="+mn-lt"/>
                <a:ea typeface="宋体" pitchFamily="2" charset="-122"/>
              </a:rPr>
              <a:t>SEER</a:t>
            </a:r>
          </a:p>
        </p:txBody>
      </p:sp>
      <p:sp>
        <p:nvSpPr>
          <p:cNvPr id="20490" name="Rectangle 26"/>
          <p:cNvSpPr>
            <a:spLocks noChangeArrowheads="1"/>
          </p:cNvSpPr>
          <p:nvPr/>
        </p:nvSpPr>
        <p:spPr bwMode="auto">
          <a:xfrm>
            <a:off x="4857750" y="4714875"/>
            <a:ext cx="428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US" altLang="zh-CN" sz="2000" dirty="0">
                <a:solidFill>
                  <a:srgbClr val="7F6600"/>
                </a:solidFill>
                <a:latin typeface="+mn-lt"/>
              </a:rPr>
              <a:t>Rated maximum heating capacity</a:t>
            </a:r>
          </a:p>
          <a:p>
            <a:pPr>
              <a:buClr>
                <a:schemeClr val="tx1"/>
              </a:buClr>
            </a:pPr>
            <a:r>
              <a:rPr lang="en-US" altLang="zh-CN" sz="2000" dirty="0">
                <a:solidFill>
                  <a:srgbClr val="7F6600"/>
                </a:solidFill>
                <a:latin typeface="+mn-lt"/>
              </a:rPr>
              <a:t>HSTE</a:t>
            </a:r>
          </a:p>
          <a:p>
            <a:pPr>
              <a:buClr>
                <a:schemeClr val="tx1"/>
              </a:buClr>
            </a:pPr>
            <a:r>
              <a:rPr lang="en-US" altLang="zh-CN" sz="2000" dirty="0">
                <a:solidFill>
                  <a:srgbClr val="7F6600"/>
                </a:solidFill>
                <a:latin typeface="+mn-lt"/>
              </a:rPr>
              <a:t>Rated minimum heating capacity</a:t>
            </a:r>
          </a:p>
          <a:p>
            <a:pPr>
              <a:buClr>
                <a:schemeClr val="tx1"/>
              </a:buClr>
            </a:pPr>
            <a:r>
              <a:rPr lang="en-US" altLang="zh-CN" sz="2000" dirty="0">
                <a:solidFill>
                  <a:srgbClr val="7F6600"/>
                </a:solidFill>
                <a:latin typeface="+mn-lt"/>
              </a:rPr>
              <a:t>HSPF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8012" y="6396335"/>
            <a:ext cx="2928958" cy="40011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1"/>
              <a:tileRect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7F6600"/>
                </a:solidFill>
                <a:ea typeface="宋体" pitchFamily="2" charset="-122"/>
              </a:rPr>
              <a:t>SCOP, SEER, APF</a:t>
            </a:r>
            <a:endParaRPr lang="zh-CN" altLang="en-US" sz="2000" dirty="0">
              <a:solidFill>
                <a:srgbClr val="7F66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华文行楷" pitchFamily="2" charset="-122"/>
              </a:rPr>
              <a:t>Challenges of </a:t>
            </a:r>
            <a:r>
              <a:rPr lang="en-US" altLang="zh-CN" dirty="0" smtClean="0">
                <a:ea typeface="华文行楷" pitchFamily="2" charset="-122"/>
              </a:rPr>
              <a:t>Accordance </a:t>
            </a:r>
            <a:r>
              <a:rPr lang="en-US" altLang="zh-CN" dirty="0" smtClean="0">
                <a:ea typeface="华文行楷" pitchFamily="2" charset="-122"/>
              </a:rPr>
              <a:t>of </a:t>
            </a:r>
            <a:r>
              <a:rPr lang="en-US" altLang="zh-CN" dirty="0" smtClean="0">
                <a:ea typeface="华文行楷" pitchFamily="2" charset="-122"/>
              </a:rPr>
              <a:t>Test Results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Presentation title and date</a:t>
            </a:r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896334" y="2132856"/>
            <a:ext cx="8136259" cy="9233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Char char="•"/>
            </a:pPr>
            <a:endParaRPr lang="en-US" altLang="zh-CN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79902" y="2132856"/>
            <a:ext cx="7564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7F6600"/>
                </a:solidFill>
                <a:cs typeface="Arial" pitchFamily="34" charset="0"/>
              </a:rPr>
              <a:t>Instrument accuracy, test method especially charging refrigerant, software calculation etc.</a:t>
            </a:r>
          </a:p>
          <a:p>
            <a:pPr eaLnBrk="0" hangingPunct="0">
              <a:buFont typeface="Arial" pitchFamily="34" charset="0"/>
              <a:buChar char="•"/>
            </a:pPr>
            <a:endParaRPr lang="en-US" altLang="zh-CN" dirty="0" smtClean="0">
              <a:solidFill>
                <a:srgbClr val="7F66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497989" y="1785385"/>
            <a:ext cx="995190" cy="5193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ko-K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Gulim" pitchFamily="34" charset="-127"/>
              </a:rPr>
              <a:t>1</a:t>
            </a:r>
            <a:endParaRPr lang="en-US" altLang="ko-K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896334" y="3359706"/>
            <a:ext cx="8136259" cy="9233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Char char="•"/>
            </a:pPr>
            <a:endParaRPr lang="en-US" altLang="zh-CN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691681" y="3359706"/>
            <a:ext cx="71287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7F6600"/>
                </a:solidFill>
              </a:rPr>
              <a:t>How </a:t>
            </a:r>
            <a:r>
              <a:rPr lang="en-US" altLang="zh-CN" dirty="0" smtClean="0">
                <a:solidFill>
                  <a:srgbClr val="7F6600"/>
                </a:solidFill>
              </a:rPr>
              <a:t>to determine the beginning and ending of defrost cycle is  a key fact to influence the accordance of test results</a:t>
            </a:r>
            <a:r>
              <a:rPr lang="en-US" altLang="zh-CN" dirty="0" smtClean="0">
                <a:solidFill>
                  <a:srgbClr val="7F6600"/>
                </a:solidFill>
              </a:rPr>
              <a:t>.</a:t>
            </a:r>
            <a:endParaRPr lang="en-US" altLang="zh-CN" dirty="0" smtClean="0">
              <a:solidFill>
                <a:srgbClr val="7F6600"/>
              </a:solidFill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431800" y="3207306"/>
            <a:ext cx="1061379" cy="5193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ko-K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Gulim" pitchFamily="34" charset="-127"/>
              </a:rPr>
              <a:t>2</a:t>
            </a:r>
            <a:endParaRPr lang="en-US" altLang="ko-K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896334" y="4644279"/>
            <a:ext cx="8136259" cy="9233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Arial" pitchFamily="34" charset="0"/>
              <a:buChar char="•"/>
            </a:pPr>
            <a:endParaRPr lang="en-US" altLang="zh-CN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691681" y="4644279"/>
            <a:ext cx="71287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7F6600"/>
                </a:solidFill>
              </a:rPr>
              <a:t>Testing </a:t>
            </a:r>
            <a:r>
              <a:rPr lang="en-US" altLang="zh-CN" dirty="0" smtClean="0">
                <a:solidFill>
                  <a:srgbClr val="7F6600"/>
                </a:solidFill>
              </a:rPr>
              <a:t>stability under low load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eaLnBrk="0" hangingPunct="0">
              <a:buFont typeface="Arial" pitchFamily="34" charset="0"/>
              <a:buChar char="•"/>
            </a:pPr>
            <a:endParaRPr lang="en-US" altLang="zh-CN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497988" y="4384603"/>
            <a:ext cx="995191" cy="5193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ko-K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Gulim" pitchFamily="34" charset="-127"/>
              </a:rPr>
              <a:t>3</a:t>
            </a:r>
            <a:endParaRPr lang="en-US" altLang="ko-K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  <a:ea typeface="Gulim" pitchFamily="34" charset="-127"/>
            </a:endParaRPr>
          </a:p>
        </p:txBody>
      </p:sp>
      <p:pic>
        <p:nvPicPr>
          <p:cNvPr id="26" name="Picture 2" descr="C:\Documents and Settings\Administrator\桌面\问号-3D小人\问号-3D小人\问号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465" y="5705872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164388" cy="852487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/>
            </a:r>
            <a:br>
              <a:rPr lang="en-US" altLang="zh-CN" sz="2800" dirty="0" smtClean="0">
                <a:solidFill>
                  <a:srgbClr val="C00000"/>
                </a:solidFill>
              </a:rPr>
            </a:br>
            <a:r>
              <a:rPr lang="en-US" altLang="zh-CN" dirty="0" smtClean="0"/>
              <a:t>3.</a:t>
            </a:r>
            <a:r>
              <a:rPr lang="en-US" altLang="zh-CN" dirty="0" smtClean="0"/>
              <a:t>Suggestion </a:t>
            </a:r>
            <a:r>
              <a:rPr lang="en-US" altLang="zh-CN" dirty="0" smtClean="0"/>
              <a:t>on energy efficiency standard update in Vietnam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2957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:\MDP3613\2012\MDP10018-2012\14 Q 1 report &amp; templet\越南国旗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448" y="2420888"/>
            <a:ext cx="26359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313" y="1785938"/>
          <a:ext cx="8358246" cy="4720859"/>
        </p:xfrm>
        <a:graphic>
          <a:graphicData uri="http://schemas.openxmlformats.org/drawingml/2006/table">
            <a:tbl>
              <a:tblPr/>
              <a:tblGrid>
                <a:gridCol w="1000132"/>
                <a:gridCol w="2571768"/>
                <a:gridCol w="1357322"/>
                <a:gridCol w="1428760"/>
                <a:gridCol w="928694"/>
                <a:gridCol w="1071570"/>
              </a:tblGrid>
              <a:tr h="3631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7F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zh-CN" sz="1800" b="1" kern="100" dirty="0" smtClean="0">
                          <a:solidFill>
                            <a:srgbClr val="7F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ype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F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Cooling capacity</a:t>
                      </a:r>
                      <a:r>
                        <a:rPr lang="en-US" sz="18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, </a:t>
                      </a:r>
                      <a:r>
                        <a:rPr lang="en-US" sz="1800" b="1" i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W (BTU/h)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7F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Minimum energy efficiency</a:t>
                      </a:r>
                      <a:r>
                        <a:rPr lang="en-US" sz="1800" b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, W/W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Vietnam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China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2007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2012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EER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SEER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Single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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2,30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2,60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-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2.9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2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Split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4 500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15 000)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2,60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3,00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3.90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3.2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4 500 ≤ </a:t>
                      </a:r>
                      <a:r>
                        <a:rPr lang="en-US" sz="1800" i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7 000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(15 000 ≤ </a:t>
                      </a:r>
                      <a:r>
                        <a:rPr lang="en-US" sz="1800" i="1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24 000)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2,50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2,80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3.60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3.1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7 000 ≤ </a:t>
                      </a:r>
                      <a:r>
                        <a:rPr lang="en-US" sz="1800" i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14 000</a:t>
                      </a:r>
                      <a:endParaRPr lang="zh-CN" sz="1800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(24 000 ≤ </a:t>
                      </a:r>
                      <a:r>
                        <a:rPr lang="en-US" sz="1800" i="1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  <a:sym typeface="Symbol"/>
                        </a:rPr>
                        <a:t></a:t>
                      </a:r>
                      <a:r>
                        <a:rPr lang="en-US" sz="1800" kern="10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 &lt; 48 000)</a:t>
                      </a:r>
                      <a:endParaRPr lang="zh-CN" sz="1800" kern="10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2,40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2,60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3.30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7F6600"/>
                          </a:solidFill>
                          <a:latin typeface="+mn-lt"/>
                          <a:ea typeface="宋体"/>
                          <a:cs typeface="Times New Roman"/>
                        </a:rPr>
                        <a:t>3.0</a:t>
                      </a:r>
                      <a:endParaRPr lang="zh-CN" sz="1800" kern="100" dirty="0">
                        <a:solidFill>
                          <a:srgbClr val="7F66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483" marR="67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52" name="TextBox 5"/>
          <p:cNvSpPr txBox="1">
            <a:spLocks noChangeArrowheads="1"/>
          </p:cNvSpPr>
          <p:nvPr/>
        </p:nvSpPr>
        <p:spPr bwMode="auto">
          <a:xfrm>
            <a:off x="214313" y="548680"/>
            <a:ext cx="76700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Minimum energy efficiency in Vietnam and China</a:t>
            </a:r>
            <a:endParaRPr lang="zh-CN" altLang="en-US" sz="2600" b="1" dirty="0" smtClean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7164388" cy="369332"/>
          </a:xfrm>
          <a:noFill/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ea typeface="华文行楷" pitchFamily="2" charset="-122"/>
              </a:rPr>
              <a:t>Practical operation of room AC in Vietnam </a:t>
            </a:r>
          </a:p>
        </p:txBody>
      </p:sp>
      <p:sp>
        <p:nvSpPr>
          <p:cNvPr id="26628" name="Rectangle 30"/>
          <p:cNvSpPr>
            <a:spLocks noChangeArrowheads="1"/>
          </p:cNvSpPr>
          <p:nvPr/>
        </p:nvSpPr>
        <p:spPr bwMode="auto">
          <a:xfrm>
            <a:off x="285750" y="1844824"/>
            <a:ext cx="84296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  <a:buClr>
                <a:srgbClr val="FF3399"/>
              </a:buClr>
            </a:pPr>
            <a:r>
              <a:rPr lang="en-US" altLang="zh-CN" sz="24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 Climate in Vietnam</a:t>
            </a:r>
          </a:p>
          <a:p>
            <a:pPr>
              <a:buClr>
                <a:srgbClr val="FF3399"/>
              </a:buClr>
            </a:pPr>
            <a:r>
              <a:rPr lang="en-US" altLang="zh-CN" sz="2000" b="1" dirty="0" smtClean="0">
                <a:latin typeface="+mn-lt"/>
              </a:rPr>
              <a:t>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Vietnam </a:t>
            </a:r>
            <a:r>
              <a:rPr lang="en-US" altLang="zh-CN" sz="2000" b="1" dirty="0">
                <a:latin typeface="+mn-lt"/>
              </a:rPr>
              <a:t>located south of tropic of  </a:t>
            </a:r>
            <a:r>
              <a:rPr lang="en-US" altLang="zh-CN" sz="2000" b="1" dirty="0" smtClean="0">
                <a:latin typeface="+mn-lt"/>
              </a:rPr>
              <a:t>Cancer </a:t>
            </a:r>
            <a:r>
              <a:rPr lang="en-US" altLang="zh-CN" sz="2000" b="1" dirty="0">
                <a:latin typeface="+mn-lt"/>
              </a:rPr>
              <a:t>with average </a:t>
            </a:r>
            <a:r>
              <a:rPr lang="en-US" altLang="zh-CN" sz="2000" b="1" dirty="0" smtClean="0">
                <a:latin typeface="+mn-lt"/>
              </a:rPr>
              <a:t>annual     temperature </a:t>
            </a:r>
            <a:r>
              <a:rPr lang="en-US" altLang="zh-CN" sz="2000" b="1" dirty="0">
                <a:latin typeface="+mn-lt"/>
              </a:rPr>
              <a:t>more than 22 ℃.</a:t>
            </a:r>
          </a:p>
          <a:p>
            <a:pPr>
              <a:buClr>
                <a:srgbClr val="FF3399"/>
              </a:buClr>
              <a:buFont typeface="Arial" pitchFamily="34" charset="0"/>
              <a:buChar char="•"/>
            </a:pPr>
            <a:endParaRPr lang="en-US" altLang="zh-CN" sz="2000" b="1" dirty="0">
              <a:latin typeface="+mn-lt"/>
            </a:endParaRPr>
          </a:p>
          <a:p>
            <a:pPr>
              <a:buClr>
                <a:srgbClr val="FF3399"/>
              </a:buClr>
            </a:pPr>
            <a:r>
              <a:rPr lang="en-US" altLang="zh-CN" sz="24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Practical </a:t>
            </a:r>
            <a:r>
              <a:rPr lang="en-US" altLang="zh-CN" sz="24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situation of room AC in </a:t>
            </a:r>
            <a:r>
              <a:rPr lang="en-US" altLang="zh-CN" sz="24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Vietnam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400" b="1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Most of the </a:t>
            </a:r>
            <a:r>
              <a:rPr lang="en-US" altLang="zh-CN" sz="2000" b="1" dirty="0" smtClean="0">
                <a:latin typeface="+mn-lt"/>
              </a:rPr>
              <a:t>room air conditioners in Vietnam are working at cooling </a:t>
            </a:r>
            <a:r>
              <a:rPr lang="en-US" altLang="zh-CN" sz="2000" b="1" dirty="0" smtClean="0">
                <a:latin typeface="+mn-lt"/>
              </a:rPr>
              <a:t>mode.</a:t>
            </a:r>
          </a:p>
          <a:p>
            <a:pPr>
              <a:buClr>
                <a:schemeClr val="tx1"/>
              </a:buClr>
            </a:pPr>
            <a:endParaRPr lang="en-US" altLang="zh-CN" sz="2000" b="1" dirty="0" smtClean="0">
              <a:latin typeface="+mn-lt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Most </a:t>
            </a:r>
            <a:r>
              <a:rPr lang="en-US" altLang="zh-CN" sz="2000" b="1" dirty="0">
                <a:latin typeface="+mn-lt"/>
              </a:rPr>
              <a:t>room air conditioners in Vietnam market are low efficiency </a:t>
            </a:r>
            <a:r>
              <a:rPr lang="en-US" altLang="zh-CN" sz="2000" b="1" dirty="0" smtClean="0">
                <a:latin typeface="+mn-lt"/>
              </a:rPr>
              <a:t>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altLang="zh-CN" sz="2000" b="1" dirty="0" smtClean="0">
              <a:latin typeface="+mn-lt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Current </a:t>
            </a:r>
            <a:r>
              <a:rPr lang="en-US" altLang="zh-CN" sz="2000" b="1" dirty="0">
                <a:latin typeface="+mn-lt"/>
              </a:rPr>
              <a:t>standard in Vietnam doesn’t take standby mode energy consumption into account</a:t>
            </a:r>
            <a:r>
              <a:rPr lang="en-US" altLang="zh-CN" sz="2000" b="1" dirty="0">
                <a:solidFill>
                  <a:srgbClr val="7F6600"/>
                </a:solidFill>
                <a:latin typeface="+mn-lt"/>
              </a:rPr>
              <a:t>.</a:t>
            </a:r>
          </a:p>
          <a:p>
            <a:endParaRPr lang="en-US" altLang="zh-CN" sz="2000" dirty="0">
              <a:latin typeface="+mn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802927"/>
            <a:ext cx="1043608" cy="105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7164388" cy="738664"/>
          </a:xfrm>
          <a:noFill/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ea typeface="华文行楷" pitchFamily="2" charset="-122"/>
              </a:rPr>
              <a:t>Comprehensive Consideration of the interests of Stake holders in the market</a:t>
            </a:r>
            <a:endParaRPr lang="en-US" altLang="zh-CN" sz="2400" dirty="0" smtClean="0">
              <a:ea typeface="华文行楷" pitchFamily="2" charset="-122"/>
            </a:endParaRPr>
          </a:p>
        </p:txBody>
      </p:sp>
      <p:sp>
        <p:nvSpPr>
          <p:cNvPr id="26628" name="Rectangle 30"/>
          <p:cNvSpPr>
            <a:spLocks noChangeArrowheads="1"/>
          </p:cNvSpPr>
          <p:nvPr/>
        </p:nvSpPr>
        <p:spPr bwMode="auto">
          <a:xfrm>
            <a:off x="285750" y="2204864"/>
            <a:ext cx="842962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  <a:buClr>
                <a:srgbClr val="FF3399"/>
              </a:buClr>
            </a:pP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Market Status in Vietnam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 Total Consumption of HH A/C: 630,000 units (Y2011)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 More than 90% is Non inverter A/C, 10% is Inverter A/C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/>
              <a:t> Low </a:t>
            </a:r>
            <a:r>
              <a:rPr lang="en-US" altLang="zh-CN" sz="2000" b="1" dirty="0" smtClean="0"/>
              <a:t>efficiency </a:t>
            </a:r>
            <a:r>
              <a:rPr lang="en-US" altLang="zh-CN" sz="2000" b="1" dirty="0" smtClean="0"/>
              <a:t>products has the largest market shares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Purchase power for High EE A/C is weak</a:t>
            </a:r>
            <a:endParaRPr lang="en-US" altLang="zh-CN" sz="2000" b="1" dirty="0">
              <a:latin typeface="+mn-lt"/>
            </a:endParaRPr>
          </a:p>
          <a:p>
            <a:pPr>
              <a:buClr>
                <a:srgbClr val="FF3399"/>
              </a:buClr>
            </a:pP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Supply Chain in </a:t>
            </a: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V</a:t>
            </a: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ietnam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Imported A/C </a:t>
            </a:r>
            <a:r>
              <a:rPr lang="en-US" altLang="zh-CN" sz="2000" b="1" dirty="0" smtClean="0">
                <a:latin typeface="+mn-lt"/>
              </a:rPr>
              <a:t>dominated </a:t>
            </a:r>
            <a:r>
              <a:rPr lang="en-US" altLang="zh-CN" sz="2000" b="1" dirty="0" smtClean="0">
                <a:latin typeface="+mn-lt"/>
              </a:rPr>
              <a:t>the </a:t>
            </a:r>
            <a:r>
              <a:rPr lang="en-US" altLang="zh-CN" sz="2000" b="1" dirty="0" smtClean="0">
                <a:latin typeface="+mn-lt"/>
              </a:rPr>
              <a:t>market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Distribution of EE levels on sale in the market is uncertain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Capability </a:t>
            </a: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of </a:t>
            </a:r>
            <a:r>
              <a:rPr lang="en-US" altLang="zh-CN" sz="2000" b="1" dirty="0" smtClean="0">
                <a:solidFill>
                  <a:schemeClr val="tx2"/>
                </a:solidFill>
                <a:ea typeface="华文行楷" pitchFamily="2" charset="-122"/>
                <a:cs typeface="Arial" pitchFamily="34" charset="0"/>
              </a:rPr>
              <a:t>laboratories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Investment on hardware and software</a:t>
            </a:r>
            <a:endParaRPr lang="en-US" altLang="zh-CN" sz="2000" b="1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/>
              <a:t> C</a:t>
            </a:r>
            <a:r>
              <a:rPr lang="en-US" altLang="zh-CN" sz="2000" b="1" dirty="0" smtClean="0"/>
              <a:t>apability Building for the Staff at Labs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b="1" dirty="0" smtClean="0"/>
              <a:t>Compliance with third part labs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altLang="zh-CN" sz="2400" b="1" dirty="0" smtClean="0">
              <a:solidFill>
                <a:schemeClr val="tx2"/>
              </a:solidFill>
              <a:ea typeface="华文行楷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altLang="zh-CN" sz="2400" b="1" dirty="0" smtClean="0">
              <a:solidFill>
                <a:schemeClr val="tx2"/>
              </a:solidFill>
              <a:ea typeface="华文行楷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altLang="zh-CN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164388" cy="852487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/>
            </a:r>
            <a:br>
              <a:rPr lang="en-US" altLang="zh-CN" sz="2800" dirty="0" smtClean="0">
                <a:solidFill>
                  <a:srgbClr val="C00000"/>
                </a:solidFill>
              </a:rPr>
            </a:br>
            <a:r>
              <a:rPr lang="en-US" altLang="zh-CN" sz="2400" dirty="0" smtClean="0">
                <a:ea typeface="幼圆" pitchFamily="49" charset="-122"/>
              </a:rPr>
              <a:t> </a:t>
            </a:r>
            <a:r>
              <a:rPr lang="en-US" altLang="zh-CN" sz="2400" dirty="0" smtClean="0">
                <a:ea typeface="幼圆" pitchFamily="49" charset="-122"/>
              </a:rPr>
              <a:t>1.</a:t>
            </a:r>
            <a:r>
              <a:rPr lang="en-US" altLang="zh-CN" sz="2400" dirty="0" smtClean="0">
                <a:ea typeface="幼圆" pitchFamily="49" charset="-122"/>
              </a:rPr>
              <a:t>History </a:t>
            </a:r>
            <a:r>
              <a:rPr lang="en-US" altLang="zh-CN" sz="2400" dirty="0" smtClean="0">
                <a:ea typeface="幼圆" pitchFamily="49" charset="-122"/>
              </a:rPr>
              <a:t>of Energy Standards Development for HHAC In China </a:t>
            </a:r>
            <a:endParaRPr lang="zh-CN" altLang="en-US" sz="2800" dirty="0" smtClean="0"/>
          </a:p>
        </p:txBody>
      </p:sp>
      <p:pic>
        <p:nvPicPr>
          <p:cNvPr id="9219" name="图片 4" descr="gui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01459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图片 5" descr="gu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99" y="2636912"/>
            <a:ext cx="1656184" cy="16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travelee\Desktop\铜协会\pic\2010_09_09_07_55_03_副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20888"/>
            <a:ext cx="1227906" cy="16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2160240" cy="30803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ea typeface="华文行楷" pitchFamily="2" charset="-122"/>
              </a:rPr>
              <a:t>Suggestion on </a:t>
            </a:r>
            <a:r>
              <a:rPr lang="en-US" altLang="zh-CN" dirty="0" smtClean="0">
                <a:ea typeface="华文行楷" pitchFamily="2" charset="-122"/>
              </a:rPr>
              <a:t>energy efficiency standard update in Vietnam </a:t>
            </a:r>
            <a:endParaRPr lang="zh-CN" altLang="en-US" dirty="0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31800" y="1916832"/>
            <a:ext cx="8712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Improve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standard  requirement of energy efficiency value.</a:t>
            </a:r>
          </a:p>
          <a:p>
            <a:pPr>
              <a:lnSpc>
                <a:spcPct val="150000"/>
              </a:lnSpc>
              <a:buClr>
                <a:srgbClr val="FF3399"/>
              </a:buClr>
            </a:pP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Take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standby mode into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account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Adopt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different  test method standard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energy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efficiency value standard for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HHAC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and variable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speed HHAC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It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is recommended to refer to ISO 5151:2010 to draw up the test method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standard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Use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different energy efficiency assessment parameter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 is more practical</a:t>
            </a:r>
            <a:endParaRPr lang="en-US" altLang="zh-CN" sz="2000" dirty="0">
              <a:solidFill>
                <a:srgbClr val="7F6600"/>
              </a:solidFill>
              <a:cs typeface="Arial" pitchFamily="34" charset="0"/>
            </a:endParaRPr>
          </a:p>
          <a:p>
            <a:pPr>
              <a:buClr>
                <a:srgbClr val="FF3399"/>
              </a:buClr>
            </a:pP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    EER --only cooling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HHAC</a:t>
            </a:r>
            <a:endParaRPr lang="en-US" altLang="zh-CN" sz="2000" dirty="0">
              <a:solidFill>
                <a:srgbClr val="7F6600"/>
              </a:solidFill>
              <a:cs typeface="Arial" pitchFamily="34" charset="0"/>
            </a:endParaRPr>
          </a:p>
          <a:p>
            <a:pPr>
              <a:buClr>
                <a:srgbClr val="FF3399"/>
              </a:buClr>
            </a:pP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    SEER--cooling and heating </a:t>
            </a:r>
            <a:r>
              <a:rPr lang="en-US" altLang="zh-CN" sz="2000" dirty="0" smtClean="0">
                <a:solidFill>
                  <a:srgbClr val="7F6600"/>
                </a:solidFill>
                <a:cs typeface="Arial" pitchFamily="34" charset="0"/>
              </a:rPr>
              <a:t>HH </a:t>
            </a:r>
            <a:r>
              <a:rPr lang="en-US" altLang="zh-CN" sz="2000" dirty="0">
                <a:solidFill>
                  <a:srgbClr val="7F6600"/>
                </a:solidFill>
                <a:cs typeface="Arial" pitchFamily="34" charset="0"/>
              </a:rPr>
              <a:t>AC</a:t>
            </a:r>
            <a:endParaRPr lang="zh-CN" altLang="en-US" sz="2000" dirty="0">
              <a:solidFill>
                <a:srgbClr val="7F6600"/>
              </a:solidFill>
              <a:cs typeface="Arial" pitchFamily="34" charset="0"/>
            </a:endParaRPr>
          </a:p>
        </p:txBody>
      </p:sp>
      <p:pic>
        <p:nvPicPr>
          <p:cNvPr id="22" name="Picture 2" descr="C:\Users\travelee\Desktop\115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579" y="4983686"/>
            <a:ext cx="2203408" cy="178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31801" y="514350"/>
            <a:ext cx="8280399" cy="939800"/>
          </a:xfrm>
        </p:spPr>
        <p:txBody>
          <a:bodyPr/>
          <a:lstStyle/>
          <a:p>
            <a:r>
              <a:rPr lang="en-US" altLang="zh-CN" dirty="0" smtClean="0"/>
              <a:t>Thank You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31800" y="1664803"/>
            <a:ext cx="8280400" cy="4788533"/>
          </a:xfrm>
        </p:spPr>
        <p:txBody>
          <a:bodyPr/>
          <a:lstStyle/>
          <a:p>
            <a:endParaRPr lang="en-US" altLang="zh-CN" b="1" dirty="0" smtClean="0"/>
          </a:p>
          <a:p>
            <a:pPr>
              <a:buNone/>
            </a:pPr>
            <a:r>
              <a:rPr lang="en-US" altLang="zh-CN" sz="2000" b="1" dirty="0" smtClean="0"/>
              <a:t>Contact Information </a:t>
            </a:r>
          </a:p>
          <a:p>
            <a:pPr>
              <a:buNone/>
            </a:pPr>
            <a:r>
              <a:rPr lang="en-US" altLang="zh-CN" b="1" dirty="0" smtClean="0"/>
              <a:t>Colin Du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Project </a:t>
            </a:r>
            <a:r>
              <a:rPr lang="en-US" altLang="zh-CN" dirty="0" smtClean="0"/>
              <a:t>Manager for Energy Efficient Heat Exchange - China &amp; South East </a:t>
            </a:r>
            <a:r>
              <a:rPr lang="en-US" altLang="zh-CN" dirty="0" smtClean="0"/>
              <a:t>Asia</a:t>
            </a:r>
          </a:p>
          <a:p>
            <a:pPr>
              <a:buNone/>
            </a:pPr>
            <a:r>
              <a:rPr lang="en-US" altLang="zh-CN" b="1" dirty="0" smtClean="0"/>
              <a:t>International </a:t>
            </a:r>
            <a:r>
              <a:rPr lang="en-US" altLang="zh-CN" b="1" dirty="0" smtClean="0"/>
              <a:t>Copper Association Ltd., China</a:t>
            </a:r>
            <a:endParaRPr lang="zh-CN" altLang="zh-CN" dirty="0" smtClean="0"/>
          </a:p>
          <a:p>
            <a:pPr>
              <a:buNone/>
            </a:pPr>
            <a:r>
              <a:rPr lang="en-US" altLang="zh-CN" dirty="0" smtClean="0"/>
              <a:t>Shanghai Representative </a:t>
            </a:r>
            <a:r>
              <a:rPr lang="en-US" altLang="zh-CN" dirty="0" smtClean="0"/>
              <a:t>Office</a:t>
            </a:r>
          </a:p>
          <a:p>
            <a:pPr>
              <a:buNone/>
            </a:pPr>
            <a:r>
              <a:rPr lang="en-US" altLang="zh-CN" dirty="0" smtClean="0"/>
              <a:t>Rm</a:t>
            </a:r>
            <a:r>
              <a:rPr lang="en-US" altLang="zh-CN" dirty="0" smtClean="0"/>
              <a:t>. 2814-2824, 28/F, Shanghai Central Plaza, 381 </a:t>
            </a:r>
            <a:r>
              <a:rPr lang="en-US" altLang="zh-CN" dirty="0" err="1" smtClean="0"/>
              <a:t>Huai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Hai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Zhong</a:t>
            </a:r>
            <a:r>
              <a:rPr lang="en-US" altLang="zh-CN" dirty="0" smtClean="0"/>
              <a:t> Road, Shanghai, 200020, China</a:t>
            </a:r>
            <a:endParaRPr lang="zh-CN" altLang="zh-CN" dirty="0" smtClean="0"/>
          </a:p>
          <a:p>
            <a:pPr>
              <a:buNone/>
            </a:pPr>
            <a:r>
              <a:rPr lang="en-US" altLang="zh-CN" dirty="0" smtClean="0"/>
              <a:t>Phone</a:t>
            </a:r>
            <a:r>
              <a:rPr lang="en-US" altLang="zh-CN" dirty="0" smtClean="0"/>
              <a:t>     (86) 21 6391 5816-508</a:t>
            </a:r>
            <a:endParaRPr lang="zh-CN" altLang="zh-CN" dirty="0" smtClean="0"/>
          </a:p>
          <a:p>
            <a:pPr>
              <a:buNone/>
            </a:pPr>
            <a:r>
              <a:rPr lang="en-US" altLang="zh-CN" dirty="0" smtClean="0"/>
              <a:t>Mobile    </a:t>
            </a:r>
            <a:r>
              <a:rPr lang="en-US" altLang="zh-CN" dirty="0" smtClean="0">
                <a:solidFill>
                  <a:srgbClr val="7F6600"/>
                </a:solidFill>
              </a:rPr>
              <a:t> (86) </a:t>
            </a:r>
            <a:r>
              <a:rPr lang="en-US" altLang="zh-CN" dirty="0" smtClean="0">
                <a:solidFill>
                  <a:srgbClr val="7F6600"/>
                </a:solidFill>
              </a:rPr>
              <a:t>13601719226  Fax</a:t>
            </a:r>
            <a:r>
              <a:rPr lang="en-US" altLang="zh-CN" dirty="0" smtClean="0">
                <a:solidFill>
                  <a:srgbClr val="7F6600"/>
                </a:solidFill>
              </a:rPr>
              <a:t>        (86) 21 6391 6331</a:t>
            </a:r>
            <a:endParaRPr lang="zh-CN" altLang="zh-CN" dirty="0" smtClean="0">
              <a:solidFill>
                <a:srgbClr val="7F66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7F6600"/>
                </a:solidFill>
              </a:rPr>
              <a:t>E-mail     </a:t>
            </a:r>
            <a:r>
              <a:rPr lang="en-US" altLang="zh-CN" u="sng" dirty="0" smtClean="0">
                <a:solidFill>
                  <a:srgbClr val="7F6600"/>
                </a:solidFill>
                <a:hlinkClick r:id="rId2"/>
              </a:rPr>
              <a:t>colin.du@copperalliance.asia</a:t>
            </a:r>
            <a:r>
              <a:rPr lang="en-US" altLang="zh-CN" dirty="0" smtClean="0">
                <a:solidFill>
                  <a:srgbClr val="7F6600"/>
                </a:solidFill>
              </a:rPr>
              <a:t>                </a:t>
            </a:r>
            <a:r>
              <a:rPr lang="en-US" altLang="zh-CN" u="sng" dirty="0" smtClean="0">
                <a:hlinkClick r:id="rId3"/>
              </a:rPr>
              <a:t>www.copperalliance.org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ES&amp;L in China?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40D4-C0C0-4261-A954-1E473FC9390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97238"/>
            <a:ext cx="6911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269140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 of China Total Electricity Consumption, 2009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943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CNIS 2010 White Paper</a:t>
            </a:r>
            <a:endParaRPr lang="en-US" sz="1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4213" y="1700808"/>
            <a:ext cx="8229600" cy="99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7F6600"/>
                </a:solidFill>
              </a:rPr>
              <a:t>Household appliances consume increasingly large shares of China’s total electricity, while other commercial and industrial products consume significant electricity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688"/>
            <a:ext cx="7164388" cy="852487"/>
          </a:xfrm>
        </p:spPr>
        <p:txBody>
          <a:bodyPr/>
          <a:lstStyle/>
          <a:p>
            <a:r>
              <a:rPr lang="en-US" dirty="0" smtClean="0"/>
              <a:t>China’s Appliance Efficiency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200" y="1664732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+mj-ea"/>
              </a:rPr>
              <a:t>Regulatory Standards &amp; Labeling (S&amp;L) Programs</a:t>
            </a:r>
            <a:r>
              <a:rPr lang="en-US" sz="3000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7F6600"/>
                </a:solidFill>
              </a:rPr>
              <a:t>Financial Incentives:</a:t>
            </a:r>
          </a:p>
          <a:p>
            <a:r>
              <a:rPr lang="en-US" sz="2400" dirty="0" smtClean="0">
                <a:solidFill>
                  <a:srgbClr val="7F6600"/>
                </a:solidFill>
              </a:rPr>
              <a:t>manufacturer subsidy program for efficient lighting</a:t>
            </a:r>
          </a:p>
          <a:p>
            <a:r>
              <a:rPr lang="en-US" sz="2400" dirty="0" smtClean="0">
                <a:solidFill>
                  <a:srgbClr val="7F6600"/>
                </a:solidFill>
              </a:rPr>
              <a:t>2009-2010 rebate for efficient (Grade 1 &amp; 2) air conditioners</a:t>
            </a:r>
            <a:endParaRPr lang="en-US" sz="2800" dirty="0" smtClean="0">
              <a:solidFill>
                <a:srgbClr val="7F6600"/>
              </a:solidFill>
            </a:endParaRP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3441"/>
            <a:ext cx="6858000" cy="26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ews.xinhuanet.com/newscenter/2008-01/14/xin_382010514183510979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4533900"/>
            <a:ext cx="1727200" cy="1295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40D4-C0C0-4261-A954-1E473FC939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oShape 2630"/>
          <p:cNvSpPr>
            <a:spLocks noChangeArrowheads="1"/>
          </p:cNvSpPr>
          <p:nvPr/>
        </p:nvSpPr>
        <p:spPr bwMode="auto">
          <a:xfrm>
            <a:off x="1462882" y="4456287"/>
            <a:ext cx="1571624" cy="1620837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" name="AutoShape 2631"/>
          <p:cNvSpPr>
            <a:spLocks noChangeArrowheads="1"/>
          </p:cNvSpPr>
          <p:nvPr/>
        </p:nvSpPr>
        <p:spPr bwMode="auto">
          <a:xfrm>
            <a:off x="1508919" y="4619477"/>
            <a:ext cx="1524000" cy="465727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700" y="386892"/>
            <a:ext cx="7164388" cy="635917"/>
          </a:xfrm>
        </p:spPr>
        <p:txBody>
          <a:bodyPr/>
          <a:lstStyle/>
          <a:p>
            <a:pPr algn="ctr" eaLnBrk="1" hangingPunct="1"/>
            <a:r>
              <a:rPr lang="en-US" altLang="zh-CN" sz="2400" dirty="0" smtClean="0">
                <a:latin typeface="Arial"/>
              </a:rPr>
              <a:t>Development Course of Energy </a:t>
            </a:r>
            <a:r>
              <a:rPr lang="en-US" altLang="zh-CN" sz="2400" dirty="0" smtClean="0">
                <a:latin typeface="Arial"/>
              </a:rPr>
              <a:t>Efficiency </a:t>
            </a:r>
            <a:r>
              <a:rPr lang="en-US" altLang="zh-CN" sz="2400" dirty="0" smtClean="0">
                <a:latin typeface="Arial"/>
              </a:rPr>
              <a:t>Standard Making </a:t>
            </a:r>
            <a:r>
              <a:rPr lang="en-US" altLang="zh-CN" sz="2400" dirty="0" smtClean="0">
                <a:latin typeface="Arial"/>
              </a:rPr>
              <a:t>for HH AC in China</a:t>
            </a:r>
          </a:p>
        </p:txBody>
      </p:sp>
      <p:graphicFrame>
        <p:nvGraphicFramePr>
          <p:cNvPr id="27" name="图示 26"/>
          <p:cNvGraphicFramePr/>
          <p:nvPr/>
        </p:nvGraphicFramePr>
        <p:xfrm>
          <a:off x="431800" y="3573016"/>
          <a:ext cx="81006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Line 1557"/>
          <p:cNvSpPr>
            <a:spLocks noChangeShapeType="1"/>
          </p:cNvSpPr>
          <p:nvPr/>
        </p:nvSpPr>
        <p:spPr bwMode="auto">
          <a:xfrm>
            <a:off x="1957388" y="560546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558"/>
          <p:cNvSpPr>
            <a:spLocks noChangeShapeType="1"/>
          </p:cNvSpPr>
          <p:nvPr/>
        </p:nvSpPr>
        <p:spPr bwMode="auto">
          <a:xfrm>
            <a:off x="1957388" y="560546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561"/>
          <p:cNvSpPr>
            <a:spLocks noChangeShapeType="1"/>
          </p:cNvSpPr>
          <p:nvPr/>
        </p:nvSpPr>
        <p:spPr bwMode="auto">
          <a:xfrm>
            <a:off x="1744663" y="576738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562"/>
          <p:cNvSpPr>
            <a:spLocks noChangeShapeType="1"/>
          </p:cNvSpPr>
          <p:nvPr/>
        </p:nvSpPr>
        <p:spPr bwMode="auto">
          <a:xfrm>
            <a:off x="1744663" y="576738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574"/>
          <p:cNvSpPr>
            <a:spLocks noChangeShapeType="1"/>
          </p:cNvSpPr>
          <p:nvPr/>
        </p:nvSpPr>
        <p:spPr bwMode="auto">
          <a:xfrm>
            <a:off x="1731963" y="56213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575"/>
          <p:cNvSpPr>
            <a:spLocks noChangeShapeType="1"/>
          </p:cNvSpPr>
          <p:nvPr/>
        </p:nvSpPr>
        <p:spPr bwMode="auto">
          <a:xfrm>
            <a:off x="1731963" y="56213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598"/>
          <p:cNvSpPr>
            <a:spLocks noChangeShapeType="1"/>
          </p:cNvSpPr>
          <p:nvPr/>
        </p:nvSpPr>
        <p:spPr bwMode="auto">
          <a:xfrm>
            <a:off x="4913313" y="58404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599"/>
          <p:cNvSpPr>
            <a:spLocks noChangeShapeType="1"/>
          </p:cNvSpPr>
          <p:nvPr/>
        </p:nvSpPr>
        <p:spPr bwMode="auto">
          <a:xfrm>
            <a:off x="4913313" y="58404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602"/>
          <p:cNvSpPr>
            <a:spLocks noChangeShapeType="1"/>
          </p:cNvSpPr>
          <p:nvPr/>
        </p:nvSpPr>
        <p:spPr bwMode="auto">
          <a:xfrm>
            <a:off x="4887913" y="56880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603"/>
          <p:cNvSpPr>
            <a:spLocks noChangeShapeType="1"/>
          </p:cNvSpPr>
          <p:nvPr/>
        </p:nvSpPr>
        <p:spPr bwMode="auto">
          <a:xfrm>
            <a:off x="4887913" y="56880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Group 2116"/>
          <p:cNvGrpSpPr>
            <a:grpSpLocks/>
          </p:cNvGrpSpPr>
          <p:nvPr/>
        </p:nvGrpSpPr>
        <p:grpSpPr bwMode="auto">
          <a:xfrm>
            <a:off x="3522663" y="5749925"/>
            <a:ext cx="236537" cy="163513"/>
            <a:chOff x="2210" y="3807"/>
            <a:chExt cx="149" cy="103"/>
          </a:xfrm>
        </p:grpSpPr>
        <p:sp>
          <p:nvSpPr>
            <p:cNvPr id="45" name="Line 1612"/>
            <p:cNvSpPr>
              <a:spLocks noChangeShapeType="1"/>
            </p:cNvSpPr>
            <p:nvPr/>
          </p:nvSpPr>
          <p:spPr bwMode="auto">
            <a:xfrm>
              <a:off x="2358" y="3807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613"/>
            <p:cNvSpPr>
              <a:spLocks noChangeShapeType="1"/>
            </p:cNvSpPr>
            <p:nvPr/>
          </p:nvSpPr>
          <p:spPr bwMode="auto">
            <a:xfrm>
              <a:off x="2358" y="3807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616"/>
            <p:cNvSpPr>
              <a:spLocks noChangeShapeType="1"/>
            </p:cNvSpPr>
            <p:nvPr/>
          </p:nvSpPr>
          <p:spPr bwMode="auto">
            <a:xfrm>
              <a:off x="2224" y="3909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617"/>
            <p:cNvSpPr>
              <a:spLocks noChangeShapeType="1"/>
            </p:cNvSpPr>
            <p:nvPr/>
          </p:nvSpPr>
          <p:spPr bwMode="auto">
            <a:xfrm>
              <a:off x="2224" y="3909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620"/>
            <p:cNvSpPr>
              <a:spLocks noChangeShapeType="1"/>
            </p:cNvSpPr>
            <p:nvPr/>
          </p:nvSpPr>
          <p:spPr bwMode="auto">
            <a:xfrm>
              <a:off x="2216" y="3855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621"/>
            <p:cNvSpPr>
              <a:spLocks noChangeShapeType="1"/>
            </p:cNvSpPr>
            <p:nvPr/>
          </p:nvSpPr>
          <p:spPr bwMode="auto">
            <a:xfrm>
              <a:off x="2216" y="3855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1623"/>
            <p:cNvSpPr>
              <a:spLocks noChangeShapeType="1"/>
            </p:cNvSpPr>
            <p:nvPr/>
          </p:nvSpPr>
          <p:spPr bwMode="auto">
            <a:xfrm>
              <a:off x="2210" y="381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1624"/>
            <p:cNvSpPr>
              <a:spLocks noChangeShapeType="1"/>
            </p:cNvSpPr>
            <p:nvPr/>
          </p:nvSpPr>
          <p:spPr bwMode="auto">
            <a:xfrm>
              <a:off x="2210" y="381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1626"/>
            <p:cNvSpPr>
              <a:spLocks noChangeShapeType="1"/>
            </p:cNvSpPr>
            <p:nvPr/>
          </p:nvSpPr>
          <p:spPr bwMode="auto">
            <a:xfrm>
              <a:off x="2222" y="381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1627"/>
            <p:cNvSpPr>
              <a:spLocks noChangeShapeType="1"/>
            </p:cNvSpPr>
            <p:nvPr/>
          </p:nvSpPr>
          <p:spPr bwMode="auto">
            <a:xfrm>
              <a:off x="2222" y="381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1629"/>
            <p:cNvSpPr>
              <a:spLocks noChangeShapeType="1"/>
            </p:cNvSpPr>
            <p:nvPr/>
          </p:nvSpPr>
          <p:spPr bwMode="auto">
            <a:xfrm>
              <a:off x="2216" y="3817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1630"/>
            <p:cNvSpPr>
              <a:spLocks noChangeShapeType="1"/>
            </p:cNvSpPr>
            <p:nvPr/>
          </p:nvSpPr>
          <p:spPr bwMode="auto">
            <a:xfrm>
              <a:off x="2216" y="3817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AutoShape 2630"/>
          <p:cNvSpPr>
            <a:spLocks noChangeArrowheads="1"/>
          </p:cNvSpPr>
          <p:nvPr/>
        </p:nvSpPr>
        <p:spPr bwMode="auto">
          <a:xfrm>
            <a:off x="161926" y="1931194"/>
            <a:ext cx="1571624" cy="1620837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2631"/>
          <p:cNvSpPr>
            <a:spLocks noChangeArrowheads="1"/>
          </p:cNvSpPr>
          <p:nvPr/>
        </p:nvSpPr>
        <p:spPr bwMode="auto">
          <a:xfrm>
            <a:off x="168275" y="2085976"/>
            <a:ext cx="1563688" cy="550862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Freeform 2669"/>
          <p:cNvSpPr>
            <a:spLocks noEditPoints="1"/>
          </p:cNvSpPr>
          <p:nvPr/>
        </p:nvSpPr>
        <p:spPr bwMode="auto">
          <a:xfrm>
            <a:off x="161926" y="2085976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Rectangle 2676"/>
          <p:cNvSpPr>
            <a:spLocks noChangeArrowheads="1"/>
          </p:cNvSpPr>
          <p:nvPr/>
        </p:nvSpPr>
        <p:spPr bwMode="auto">
          <a:xfrm>
            <a:off x="854038" y="2085977"/>
            <a:ext cx="88423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dirty="0" smtClean="0">
                <a:latin typeface="+mj-lt"/>
                <a:ea typeface="돋움" pitchFamily="34" charset="-127"/>
              </a:rPr>
              <a:t>Non -inverter </a:t>
            </a:r>
            <a:endParaRPr lang="en-US" altLang="ko-KR" sz="900" dirty="0">
              <a:latin typeface="+mj-lt"/>
              <a:ea typeface="돋움" pitchFamily="34" charset="-127"/>
            </a:endParaRPr>
          </a:p>
        </p:txBody>
      </p:sp>
      <p:sp>
        <p:nvSpPr>
          <p:cNvPr id="74" name="Rectangle 2687"/>
          <p:cNvSpPr>
            <a:spLocks noChangeArrowheads="1"/>
          </p:cNvSpPr>
          <p:nvPr/>
        </p:nvSpPr>
        <p:spPr bwMode="auto">
          <a:xfrm>
            <a:off x="207963" y="2790825"/>
            <a:ext cx="152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1989: Minimum </a:t>
            </a: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power </a:t>
            </a: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consumption </a:t>
            </a:r>
            <a:r>
              <a:rPr lang="en-US" altLang="zh-CN" sz="1200" dirty="0" err="1" smtClean="0">
                <a:latin typeface="Arial" charset="0"/>
                <a:ea typeface="华文细黑" pitchFamily="2" charset="-122"/>
              </a:rPr>
              <a:t>starndard</a:t>
            </a:r>
            <a:endParaRPr lang="en-US" altLang="zh-CN" sz="1200" dirty="0" smtClean="0">
              <a:latin typeface="Arial" charset="0"/>
              <a:ea typeface="华文细黑" pitchFamily="2" charset="-122"/>
            </a:endParaRPr>
          </a:p>
          <a:p>
            <a:pPr>
              <a:buFontTx/>
              <a:buChar char="•"/>
            </a:pP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91" name="Text Box 2695"/>
          <p:cNvSpPr txBox="1">
            <a:spLocks noChangeArrowheads="1"/>
          </p:cNvSpPr>
          <p:nvPr/>
        </p:nvSpPr>
        <p:spPr bwMode="auto">
          <a:xfrm>
            <a:off x="968375" y="2316809"/>
            <a:ext cx="7841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CC00"/>
                </a:solidFill>
                <a:latin typeface="Arial Black" pitchFamily="34" charset="0"/>
              </a:rPr>
              <a:t>99%</a:t>
            </a:r>
            <a:endParaRPr lang="en-US" altLang="ko-KR" sz="200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21" name="Freeform 2669"/>
          <p:cNvSpPr>
            <a:spLocks noEditPoints="1"/>
          </p:cNvSpPr>
          <p:nvPr/>
        </p:nvSpPr>
        <p:spPr bwMode="auto">
          <a:xfrm>
            <a:off x="1462882" y="4621005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" name="Rectangle 2676"/>
          <p:cNvSpPr>
            <a:spLocks noChangeArrowheads="1"/>
          </p:cNvSpPr>
          <p:nvPr/>
        </p:nvSpPr>
        <p:spPr bwMode="auto">
          <a:xfrm>
            <a:off x="2142331" y="4555565"/>
            <a:ext cx="88423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dirty="0" smtClean="0">
                <a:latin typeface="+mj-lt"/>
                <a:ea typeface="돋움" pitchFamily="34" charset="-127"/>
              </a:rPr>
              <a:t>Non -inverter </a:t>
            </a:r>
            <a:endParaRPr lang="en-US" altLang="ko-KR" sz="900" dirty="0">
              <a:latin typeface="+mj-lt"/>
              <a:ea typeface="돋움" pitchFamily="34" charset="-127"/>
            </a:endParaRPr>
          </a:p>
        </p:txBody>
      </p:sp>
      <p:sp>
        <p:nvSpPr>
          <p:cNvPr id="123" name="Rectangle 2687"/>
          <p:cNvSpPr>
            <a:spLocks noChangeArrowheads="1"/>
          </p:cNvSpPr>
          <p:nvPr/>
        </p:nvSpPr>
        <p:spPr bwMode="auto">
          <a:xfrm>
            <a:off x="1510506" y="5227935"/>
            <a:ext cx="152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2000:  1</a:t>
            </a:r>
            <a:r>
              <a:rPr lang="en-US" altLang="zh-CN" sz="1200" baseline="30000" dirty="0" smtClean="0">
                <a:latin typeface="Arial" charset="0"/>
                <a:ea typeface="华文细黑" pitchFamily="2" charset="-122"/>
              </a:rPr>
              <a:t>st</a:t>
            </a: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MEP of EER(mandatory )</a:t>
            </a: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24" name="Text Box 2695"/>
          <p:cNvSpPr txBox="1">
            <a:spLocks noChangeArrowheads="1"/>
          </p:cNvSpPr>
          <p:nvPr/>
        </p:nvSpPr>
        <p:spPr bwMode="auto">
          <a:xfrm>
            <a:off x="2021682" y="4754094"/>
            <a:ext cx="7841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rial Black" pitchFamily="34" charset="0"/>
              </a:rPr>
              <a:t>99%</a:t>
            </a:r>
            <a:endParaRPr lang="en-US" altLang="ko-K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6" name="AutoShape 2630"/>
          <p:cNvSpPr>
            <a:spLocks noChangeArrowheads="1"/>
          </p:cNvSpPr>
          <p:nvPr/>
        </p:nvSpPr>
        <p:spPr bwMode="auto">
          <a:xfrm>
            <a:off x="2760663" y="1952179"/>
            <a:ext cx="1571624" cy="1620837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AutoShape 2631"/>
          <p:cNvSpPr>
            <a:spLocks noChangeArrowheads="1"/>
          </p:cNvSpPr>
          <p:nvPr/>
        </p:nvSpPr>
        <p:spPr bwMode="auto">
          <a:xfrm>
            <a:off x="2766974" y="2085977"/>
            <a:ext cx="1563688" cy="550862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Freeform 2669"/>
          <p:cNvSpPr>
            <a:spLocks noEditPoints="1"/>
          </p:cNvSpPr>
          <p:nvPr/>
        </p:nvSpPr>
        <p:spPr bwMode="auto">
          <a:xfrm>
            <a:off x="2806662" y="2066778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29" name="Rectangle 2676"/>
          <p:cNvSpPr>
            <a:spLocks noChangeArrowheads="1"/>
          </p:cNvSpPr>
          <p:nvPr/>
        </p:nvSpPr>
        <p:spPr bwMode="auto">
          <a:xfrm>
            <a:off x="3452737" y="2085978"/>
            <a:ext cx="88423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dirty="0" smtClean="0">
                <a:latin typeface="+mj-lt"/>
                <a:ea typeface="돋움" pitchFamily="34" charset="-127"/>
              </a:rPr>
              <a:t>Non -inverter </a:t>
            </a:r>
            <a:endParaRPr lang="en-US" altLang="ko-KR" sz="900" dirty="0">
              <a:latin typeface="+mj-lt"/>
              <a:ea typeface="돋움" pitchFamily="34" charset="-127"/>
            </a:endParaRPr>
          </a:p>
        </p:txBody>
      </p:sp>
      <p:sp>
        <p:nvSpPr>
          <p:cNvPr id="130" name="Rectangle 2687"/>
          <p:cNvSpPr>
            <a:spLocks noChangeArrowheads="1"/>
          </p:cNvSpPr>
          <p:nvPr/>
        </p:nvSpPr>
        <p:spPr bwMode="auto">
          <a:xfrm>
            <a:off x="2806662" y="2790826"/>
            <a:ext cx="152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2004: MEPS &amp;  Set up 5 grades  labeling </a:t>
            </a:r>
            <a:endParaRPr lang="en-US" altLang="zh-CN" sz="1200" dirty="0" smtClean="0">
              <a:latin typeface="Arial" charset="0"/>
              <a:ea typeface="华文细黑" pitchFamily="2" charset="-122"/>
            </a:endParaRPr>
          </a:p>
          <a:p>
            <a:pPr>
              <a:buFontTx/>
              <a:buChar char="•"/>
            </a:pP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31" name="Text Box 2695"/>
          <p:cNvSpPr txBox="1">
            <a:spLocks noChangeArrowheads="1"/>
          </p:cNvSpPr>
          <p:nvPr/>
        </p:nvSpPr>
        <p:spPr bwMode="auto">
          <a:xfrm>
            <a:off x="3567074" y="2316810"/>
            <a:ext cx="7841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92D050"/>
                </a:solidFill>
                <a:latin typeface="Arial Black" pitchFamily="34" charset="0"/>
              </a:rPr>
              <a:t>99%</a:t>
            </a:r>
            <a:endParaRPr lang="en-US" altLang="ko-KR" sz="2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37" name="AutoShape 2630"/>
          <p:cNvSpPr>
            <a:spLocks noChangeArrowheads="1"/>
          </p:cNvSpPr>
          <p:nvPr/>
        </p:nvSpPr>
        <p:spPr bwMode="auto">
          <a:xfrm>
            <a:off x="4010857" y="4360071"/>
            <a:ext cx="1571624" cy="1620837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" name="AutoShape 2631"/>
          <p:cNvSpPr>
            <a:spLocks noChangeArrowheads="1"/>
          </p:cNvSpPr>
          <p:nvPr/>
        </p:nvSpPr>
        <p:spPr bwMode="auto">
          <a:xfrm>
            <a:off x="4017206" y="4514853"/>
            <a:ext cx="1563688" cy="550862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" name="Freeform 2669"/>
          <p:cNvSpPr>
            <a:spLocks noEditPoints="1"/>
          </p:cNvSpPr>
          <p:nvPr/>
        </p:nvSpPr>
        <p:spPr bwMode="auto">
          <a:xfrm>
            <a:off x="4056894" y="4495654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40" name="Rectangle 2676"/>
          <p:cNvSpPr>
            <a:spLocks noChangeArrowheads="1"/>
          </p:cNvSpPr>
          <p:nvPr/>
        </p:nvSpPr>
        <p:spPr bwMode="auto">
          <a:xfrm>
            <a:off x="4702969" y="4514854"/>
            <a:ext cx="60785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dirty="0" smtClean="0">
                <a:latin typeface="+mj-lt"/>
                <a:ea typeface="돋움" pitchFamily="34" charset="-127"/>
              </a:rPr>
              <a:t>Inverter </a:t>
            </a:r>
          </a:p>
        </p:txBody>
      </p:sp>
      <p:sp>
        <p:nvSpPr>
          <p:cNvPr id="141" name="Rectangle 2687"/>
          <p:cNvSpPr>
            <a:spLocks noChangeArrowheads="1"/>
          </p:cNvSpPr>
          <p:nvPr/>
        </p:nvSpPr>
        <p:spPr bwMode="auto">
          <a:xfrm>
            <a:off x="4017206" y="5106429"/>
            <a:ext cx="15240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2008: 1</a:t>
            </a:r>
            <a:r>
              <a:rPr lang="en-US" altLang="zh-CN" sz="1200" baseline="30000" dirty="0" smtClean="0">
                <a:latin typeface="Arial" charset="0"/>
                <a:ea typeface="华文细黑" pitchFamily="2" charset="-122"/>
              </a:rPr>
              <a:t>st</a:t>
            </a: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MEPS of SEER  &amp; set up 5 grades labeling  (Inverter A/C)</a:t>
            </a:r>
            <a:endParaRPr lang="en-US" altLang="zh-CN" sz="1200" dirty="0" smtClean="0">
              <a:latin typeface="Arial" charset="0"/>
              <a:ea typeface="华文细黑" pitchFamily="2" charset="-122"/>
            </a:endParaRPr>
          </a:p>
          <a:p>
            <a:pPr>
              <a:buFontTx/>
              <a:buChar char="•"/>
            </a:pP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42" name="Text Box 2695"/>
          <p:cNvSpPr txBox="1">
            <a:spLocks noChangeArrowheads="1"/>
          </p:cNvSpPr>
          <p:nvPr/>
        </p:nvSpPr>
        <p:spPr bwMode="auto">
          <a:xfrm>
            <a:off x="4560131" y="4745686"/>
            <a:ext cx="13350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folHlink"/>
                </a:solidFill>
                <a:latin typeface="Arial Black" pitchFamily="34" charset="0"/>
              </a:rPr>
              <a:t> </a:t>
            </a:r>
            <a:r>
              <a:rPr lang="en-US" altLang="ko-KR" sz="1400" dirty="0" smtClean="0">
                <a:solidFill>
                  <a:schemeClr val="folHlink"/>
                </a:solidFill>
                <a:latin typeface="Arial Black" pitchFamily="34" charset="0"/>
              </a:rPr>
              <a:t>    </a:t>
            </a:r>
            <a:r>
              <a:rPr lang="en-US" altLang="ko-KR" sz="2000" dirty="0" smtClean="0">
                <a:solidFill>
                  <a:schemeClr val="folHlink"/>
                </a:solidFill>
                <a:latin typeface="Arial Black" pitchFamily="34" charset="0"/>
              </a:rPr>
              <a:t>8%</a:t>
            </a:r>
            <a:endParaRPr lang="en-US" altLang="ko-KR" sz="2000" dirty="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143" name="AutoShape 2630"/>
          <p:cNvSpPr>
            <a:spLocks noChangeArrowheads="1"/>
          </p:cNvSpPr>
          <p:nvPr/>
        </p:nvSpPr>
        <p:spPr bwMode="auto">
          <a:xfrm>
            <a:off x="6461956" y="4320704"/>
            <a:ext cx="1571624" cy="1756420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" name="AutoShape 2631"/>
          <p:cNvSpPr>
            <a:spLocks noChangeArrowheads="1"/>
          </p:cNvSpPr>
          <p:nvPr/>
        </p:nvSpPr>
        <p:spPr bwMode="auto">
          <a:xfrm>
            <a:off x="6468305" y="4475486"/>
            <a:ext cx="1563688" cy="550862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5" name="Freeform 2669"/>
          <p:cNvSpPr>
            <a:spLocks noEditPoints="1"/>
          </p:cNvSpPr>
          <p:nvPr/>
        </p:nvSpPr>
        <p:spPr bwMode="auto">
          <a:xfrm>
            <a:off x="6507993" y="4456287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46" name="Rectangle 2676"/>
          <p:cNvSpPr>
            <a:spLocks noChangeArrowheads="1"/>
          </p:cNvSpPr>
          <p:nvPr/>
        </p:nvSpPr>
        <p:spPr bwMode="auto">
          <a:xfrm>
            <a:off x="7154068" y="4475487"/>
            <a:ext cx="60785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dirty="0" smtClean="0">
                <a:latin typeface="+mj-lt"/>
                <a:ea typeface="돋움" pitchFamily="34" charset="-127"/>
              </a:rPr>
              <a:t>Inverter </a:t>
            </a:r>
            <a:endParaRPr lang="en-US" altLang="ko-KR" sz="900" dirty="0">
              <a:latin typeface="+mj-lt"/>
              <a:ea typeface="돋움" pitchFamily="34" charset="-127"/>
            </a:endParaRPr>
          </a:p>
        </p:txBody>
      </p:sp>
      <p:sp>
        <p:nvSpPr>
          <p:cNvPr id="147" name="Rectangle 2687"/>
          <p:cNvSpPr>
            <a:spLocks noChangeArrowheads="1"/>
          </p:cNvSpPr>
          <p:nvPr/>
        </p:nvSpPr>
        <p:spPr bwMode="auto">
          <a:xfrm>
            <a:off x="6468305" y="5068927"/>
            <a:ext cx="15240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2013?*:Revised MEPS and SEER and add  APF &amp; 3 grades  labeling</a:t>
            </a:r>
            <a:endParaRPr lang="en-US" altLang="zh-CN" sz="1200" dirty="0" smtClean="0">
              <a:latin typeface="Arial" charset="0"/>
              <a:ea typeface="华文细黑" pitchFamily="2" charset="-122"/>
            </a:endParaRPr>
          </a:p>
          <a:p>
            <a:pPr>
              <a:buFontTx/>
              <a:buChar char="•"/>
            </a:pP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48" name="Text Box 2695"/>
          <p:cNvSpPr txBox="1">
            <a:spLocks noChangeArrowheads="1"/>
          </p:cNvSpPr>
          <p:nvPr/>
        </p:nvSpPr>
        <p:spPr bwMode="auto">
          <a:xfrm>
            <a:off x="7154068" y="4706319"/>
            <a:ext cx="7841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Black" pitchFamily="34" charset="0"/>
              </a:rPr>
              <a:t>50%</a:t>
            </a:r>
            <a:endParaRPr lang="en-US" altLang="ko-KR" sz="2000" dirty="0">
              <a:solidFill>
                <a:schemeClr val="accent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9" name="AutoShape 2630"/>
          <p:cNvSpPr>
            <a:spLocks noChangeArrowheads="1"/>
          </p:cNvSpPr>
          <p:nvPr/>
        </p:nvSpPr>
        <p:spPr bwMode="auto">
          <a:xfrm>
            <a:off x="5088769" y="1952179"/>
            <a:ext cx="1571624" cy="1620837"/>
          </a:xfrm>
          <a:prstGeom prst="roundRect">
            <a:avLst>
              <a:gd name="adj" fmla="val 1665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" name="AutoShape 2631"/>
          <p:cNvSpPr>
            <a:spLocks noChangeArrowheads="1"/>
          </p:cNvSpPr>
          <p:nvPr/>
        </p:nvSpPr>
        <p:spPr bwMode="auto">
          <a:xfrm>
            <a:off x="5095118" y="2106961"/>
            <a:ext cx="1563688" cy="550862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 w="1587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" name="Freeform 2669"/>
          <p:cNvSpPr>
            <a:spLocks noEditPoints="1"/>
          </p:cNvSpPr>
          <p:nvPr/>
        </p:nvSpPr>
        <p:spPr bwMode="auto">
          <a:xfrm>
            <a:off x="5134806" y="2087762"/>
            <a:ext cx="503237" cy="50006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0" h="526">
                <a:moveTo>
                  <a:pt x="105" y="526"/>
                </a:moveTo>
                <a:lnTo>
                  <a:pt x="105" y="526"/>
                </a:lnTo>
                <a:lnTo>
                  <a:pt x="88" y="522"/>
                </a:lnTo>
                <a:lnTo>
                  <a:pt x="70" y="512"/>
                </a:lnTo>
                <a:lnTo>
                  <a:pt x="56" y="494"/>
                </a:lnTo>
                <a:lnTo>
                  <a:pt x="53" y="473"/>
                </a:lnTo>
                <a:lnTo>
                  <a:pt x="53" y="291"/>
                </a:lnTo>
                <a:lnTo>
                  <a:pt x="28" y="291"/>
                </a:lnTo>
                <a:lnTo>
                  <a:pt x="18" y="288"/>
                </a:lnTo>
                <a:lnTo>
                  <a:pt x="7" y="284"/>
                </a:lnTo>
                <a:lnTo>
                  <a:pt x="4" y="274"/>
                </a:lnTo>
                <a:lnTo>
                  <a:pt x="0" y="263"/>
                </a:lnTo>
                <a:lnTo>
                  <a:pt x="4" y="252"/>
                </a:lnTo>
                <a:lnTo>
                  <a:pt x="7" y="245"/>
                </a:lnTo>
                <a:lnTo>
                  <a:pt x="246" y="7"/>
                </a:lnTo>
                <a:lnTo>
                  <a:pt x="256" y="0"/>
                </a:lnTo>
                <a:lnTo>
                  <a:pt x="267" y="0"/>
                </a:lnTo>
                <a:lnTo>
                  <a:pt x="274" y="0"/>
                </a:lnTo>
                <a:lnTo>
                  <a:pt x="284" y="7"/>
                </a:lnTo>
                <a:lnTo>
                  <a:pt x="372" y="95"/>
                </a:lnTo>
                <a:lnTo>
                  <a:pt x="372" y="77"/>
                </a:lnTo>
                <a:lnTo>
                  <a:pt x="372" y="67"/>
                </a:lnTo>
                <a:lnTo>
                  <a:pt x="379" y="60"/>
                </a:lnTo>
                <a:lnTo>
                  <a:pt x="386" y="53"/>
                </a:lnTo>
                <a:lnTo>
                  <a:pt x="397" y="53"/>
                </a:lnTo>
                <a:lnTo>
                  <a:pt x="425" y="53"/>
                </a:lnTo>
                <a:lnTo>
                  <a:pt x="435" y="53"/>
                </a:lnTo>
                <a:lnTo>
                  <a:pt x="442" y="60"/>
                </a:lnTo>
                <a:lnTo>
                  <a:pt x="449" y="67"/>
                </a:lnTo>
                <a:lnTo>
                  <a:pt x="449" y="77"/>
                </a:lnTo>
                <a:lnTo>
                  <a:pt x="449" y="172"/>
                </a:lnTo>
                <a:lnTo>
                  <a:pt x="523" y="245"/>
                </a:lnTo>
                <a:lnTo>
                  <a:pt x="526" y="252"/>
                </a:lnTo>
                <a:lnTo>
                  <a:pt x="530" y="263"/>
                </a:lnTo>
                <a:lnTo>
                  <a:pt x="530" y="274"/>
                </a:lnTo>
                <a:lnTo>
                  <a:pt x="523" y="284"/>
                </a:lnTo>
                <a:lnTo>
                  <a:pt x="516" y="288"/>
                </a:lnTo>
                <a:lnTo>
                  <a:pt x="502" y="291"/>
                </a:lnTo>
                <a:lnTo>
                  <a:pt x="477" y="291"/>
                </a:lnTo>
                <a:lnTo>
                  <a:pt x="477" y="473"/>
                </a:lnTo>
                <a:lnTo>
                  <a:pt x="474" y="494"/>
                </a:lnTo>
                <a:lnTo>
                  <a:pt x="460" y="512"/>
                </a:lnTo>
                <a:lnTo>
                  <a:pt x="446" y="522"/>
                </a:lnTo>
                <a:lnTo>
                  <a:pt x="425" y="526"/>
                </a:lnTo>
                <a:lnTo>
                  <a:pt x="267" y="526"/>
                </a:lnTo>
                <a:lnTo>
                  <a:pt x="105" y="526"/>
                </a:lnTo>
                <a:close/>
                <a:moveTo>
                  <a:pt x="186" y="316"/>
                </a:moveTo>
                <a:lnTo>
                  <a:pt x="214" y="316"/>
                </a:lnTo>
                <a:lnTo>
                  <a:pt x="225" y="319"/>
                </a:lnTo>
                <a:lnTo>
                  <a:pt x="232" y="323"/>
                </a:lnTo>
                <a:lnTo>
                  <a:pt x="239" y="330"/>
                </a:lnTo>
                <a:lnTo>
                  <a:pt x="239" y="344"/>
                </a:lnTo>
                <a:lnTo>
                  <a:pt x="239" y="473"/>
                </a:lnTo>
                <a:lnTo>
                  <a:pt x="397" y="473"/>
                </a:lnTo>
                <a:lnTo>
                  <a:pt x="411" y="473"/>
                </a:lnTo>
                <a:lnTo>
                  <a:pt x="418" y="470"/>
                </a:lnTo>
                <a:lnTo>
                  <a:pt x="421" y="459"/>
                </a:lnTo>
                <a:lnTo>
                  <a:pt x="425" y="449"/>
                </a:lnTo>
                <a:lnTo>
                  <a:pt x="425" y="291"/>
                </a:lnTo>
                <a:lnTo>
                  <a:pt x="421" y="277"/>
                </a:lnTo>
                <a:lnTo>
                  <a:pt x="418" y="270"/>
                </a:lnTo>
                <a:lnTo>
                  <a:pt x="411" y="267"/>
                </a:lnTo>
                <a:lnTo>
                  <a:pt x="397" y="263"/>
                </a:lnTo>
                <a:lnTo>
                  <a:pt x="133" y="263"/>
                </a:lnTo>
                <a:lnTo>
                  <a:pt x="123" y="267"/>
                </a:lnTo>
                <a:lnTo>
                  <a:pt x="112" y="270"/>
                </a:lnTo>
                <a:lnTo>
                  <a:pt x="109" y="277"/>
                </a:lnTo>
                <a:lnTo>
                  <a:pt x="105" y="291"/>
                </a:lnTo>
                <a:lnTo>
                  <a:pt x="105" y="449"/>
                </a:lnTo>
                <a:lnTo>
                  <a:pt x="109" y="459"/>
                </a:lnTo>
                <a:lnTo>
                  <a:pt x="112" y="470"/>
                </a:lnTo>
                <a:lnTo>
                  <a:pt x="123" y="473"/>
                </a:lnTo>
                <a:lnTo>
                  <a:pt x="133" y="473"/>
                </a:lnTo>
                <a:lnTo>
                  <a:pt x="158" y="473"/>
                </a:lnTo>
                <a:lnTo>
                  <a:pt x="158" y="344"/>
                </a:lnTo>
                <a:lnTo>
                  <a:pt x="161" y="330"/>
                </a:lnTo>
                <a:lnTo>
                  <a:pt x="165" y="323"/>
                </a:lnTo>
                <a:lnTo>
                  <a:pt x="176" y="319"/>
                </a:lnTo>
                <a:lnTo>
                  <a:pt x="186" y="316"/>
                </a:lnTo>
                <a:close/>
                <a:moveTo>
                  <a:pt x="319" y="316"/>
                </a:moveTo>
                <a:lnTo>
                  <a:pt x="344" y="316"/>
                </a:lnTo>
                <a:lnTo>
                  <a:pt x="358" y="319"/>
                </a:lnTo>
                <a:lnTo>
                  <a:pt x="365" y="323"/>
                </a:lnTo>
                <a:lnTo>
                  <a:pt x="369" y="330"/>
                </a:lnTo>
                <a:lnTo>
                  <a:pt x="372" y="344"/>
                </a:lnTo>
                <a:lnTo>
                  <a:pt x="372" y="368"/>
                </a:lnTo>
                <a:lnTo>
                  <a:pt x="369" y="382"/>
                </a:lnTo>
                <a:lnTo>
                  <a:pt x="365" y="389"/>
                </a:lnTo>
                <a:lnTo>
                  <a:pt x="358" y="393"/>
                </a:lnTo>
                <a:lnTo>
                  <a:pt x="344" y="396"/>
                </a:lnTo>
                <a:lnTo>
                  <a:pt x="319" y="396"/>
                </a:lnTo>
                <a:lnTo>
                  <a:pt x="305" y="393"/>
                </a:lnTo>
                <a:lnTo>
                  <a:pt x="298" y="389"/>
                </a:lnTo>
                <a:lnTo>
                  <a:pt x="295" y="382"/>
                </a:lnTo>
                <a:lnTo>
                  <a:pt x="291" y="368"/>
                </a:lnTo>
                <a:lnTo>
                  <a:pt x="291" y="344"/>
                </a:lnTo>
                <a:lnTo>
                  <a:pt x="295" y="330"/>
                </a:lnTo>
                <a:lnTo>
                  <a:pt x="298" y="323"/>
                </a:lnTo>
                <a:lnTo>
                  <a:pt x="305" y="319"/>
                </a:lnTo>
                <a:lnTo>
                  <a:pt x="319" y="316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52" name="Rectangle 2676"/>
          <p:cNvSpPr>
            <a:spLocks noChangeArrowheads="1"/>
          </p:cNvSpPr>
          <p:nvPr/>
        </p:nvSpPr>
        <p:spPr bwMode="auto">
          <a:xfrm>
            <a:off x="5638043" y="2116754"/>
            <a:ext cx="122999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700" dirty="0" smtClean="0">
                <a:latin typeface="+mj-lt"/>
                <a:ea typeface="돋움" pitchFamily="34" charset="-127"/>
              </a:rPr>
              <a:t>Non –inverter </a:t>
            </a:r>
            <a:endParaRPr lang="en-US" altLang="ko-KR" sz="700" dirty="0">
              <a:latin typeface="+mj-lt"/>
              <a:ea typeface="돋움" pitchFamily="34" charset="-127"/>
            </a:endParaRPr>
          </a:p>
        </p:txBody>
      </p:sp>
      <p:sp>
        <p:nvSpPr>
          <p:cNvPr id="153" name="Rectangle 2687"/>
          <p:cNvSpPr>
            <a:spLocks noChangeArrowheads="1"/>
          </p:cNvSpPr>
          <p:nvPr/>
        </p:nvSpPr>
        <p:spPr bwMode="auto">
          <a:xfrm>
            <a:off x="5134806" y="2811810"/>
            <a:ext cx="152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en-US" altLang="zh-CN" sz="1200" dirty="0" smtClean="0">
                <a:latin typeface="Arial" charset="0"/>
                <a:ea typeface="华文细黑" pitchFamily="2" charset="-122"/>
              </a:rPr>
              <a:t> 2010: Renewed MEPS&amp; set up  3 grades labeling</a:t>
            </a:r>
            <a:endParaRPr lang="en-US" altLang="zh-CN" sz="1200" dirty="0" smtClean="0">
              <a:latin typeface="Arial" charset="0"/>
              <a:ea typeface="华文细黑" pitchFamily="2" charset="-122"/>
            </a:endParaRPr>
          </a:p>
          <a:p>
            <a:pPr>
              <a:buFontTx/>
              <a:buChar char="•"/>
            </a:pPr>
            <a:endParaRPr lang="en-US" altLang="ko-KR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54" name="Text Box 2695"/>
          <p:cNvSpPr txBox="1">
            <a:spLocks noChangeArrowheads="1"/>
          </p:cNvSpPr>
          <p:nvPr/>
        </p:nvSpPr>
        <p:spPr bwMode="auto">
          <a:xfrm>
            <a:off x="5895218" y="2337794"/>
            <a:ext cx="7841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00B0F0"/>
                </a:solidFill>
                <a:latin typeface="Arial Black" pitchFamily="34" charset="0"/>
              </a:rPr>
              <a:t>76%</a:t>
            </a:r>
            <a:endParaRPr lang="en-US" altLang="ko-KR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704851"/>
            <a:ext cx="7164388" cy="635917"/>
          </a:xfrm>
        </p:spPr>
        <p:txBody>
          <a:bodyPr/>
          <a:lstStyle/>
          <a:p>
            <a:pPr algn="ctr" eaLnBrk="1" hangingPunct="1"/>
            <a:r>
              <a:rPr lang="en-US" altLang="zh-CN" sz="2400" dirty="0" smtClean="0">
                <a:latin typeface="Arial"/>
              </a:rPr>
              <a:t>Key Elements of Determining the Establishment of  ES&amp;L for </a:t>
            </a:r>
            <a:r>
              <a:rPr lang="en-US" altLang="zh-CN" sz="2400" dirty="0" smtClean="0">
                <a:latin typeface="Arial"/>
              </a:rPr>
              <a:t>HH AC in China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gray">
          <a:xfrm flipH="1" flipV="1">
            <a:off x="722313" y="4315620"/>
            <a:ext cx="7607300" cy="2303462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rgbClr val="B6D74D"/>
              </a:gs>
              <a:gs pos="100000">
                <a:srgbClr val="B6D7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722313" y="1580358"/>
            <a:ext cx="7607300" cy="2735262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928688" y="2947988"/>
            <a:ext cx="1643062" cy="235267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2770188" y="2947988"/>
            <a:ext cx="1643062" cy="2360612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4600575" y="2947988"/>
            <a:ext cx="1643063" cy="2360612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6442075" y="2947988"/>
            <a:ext cx="1643063" cy="2360612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white">
          <a:xfrm>
            <a:off x="641349" y="1686719"/>
            <a:ext cx="22193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</a:rPr>
              <a:t>Key Elements of Decision Making for Establish ES&amp;L standards</a:t>
            </a:r>
            <a:endParaRPr lang="en-US" altLang="zh-CN" sz="1400" b="1" i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933450" y="3054350"/>
            <a:ext cx="1635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Improve public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a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wareness to build a national  Energy  saving  society  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+mj-lt"/>
              <a:ea typeface="幼圆" pitchFamily="49" charset="-122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gray">
          <a:xfrm>
            <a:off x="2677094" y="2586038"/>
            <a:ext cx="5135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F8F8F8"/>
                </a:solidFill>
              </a:rPr>
              <a:t> </a:t>
            </a:r>
            <a:r>
              <a:rPr lang="en-US" altLang="zh-CN" sz="1600" b="1" dirty="0" smtClean="0">
                <a:solidFill>
                  <a:srgbClr val="F8F8F8"/>
                </a:solidFill>
              </a:rPr>
              <a:t>The Energy Conservation law of China(1998)</a:t>
            </a:r>
            <a:endParaRPr lang="en-US" altLang="zh-CN" sz="1600" b="1" dirty="0">
              <a:solidFill>
                <a:srgbClr val="F8F8F8"/>
              </a:solidFill>
            </a:endParaRPr>
          </a:p>
        </p:txBody>
      </p:sp>
      <p:cxnSp>
        <p:nvCxnSpPr>
          <p:cNvPr id="23564" name="AutoShape 13"/>
          <p:cNvCxnSpPr>
            <a:cxnSpLocks noChangeShapeType="1"/>
          </p:cNvCxnSpPr>
          <p:nvPr/>
        </p:nvCxnSpPr>
        <p:spPr bwMode="gray">
          <a:xfrm rot="5400000" flipH="1" flipV="1">
            <a:off x="1777311" y="2153549"/>
            <a:ext cx="192673" cy="1396206"/>
          </a:xfrm>
          <a:prstGeom prst="bentConnector2">
            <a:avLst/>
          </a:prstGeom>
          <a:noFill/>
          <a:ln w="9525">
            <a:solidFill>
              <a:srgbClr val="EAEAEA"/>
            </a:solidFill>
            <a:miter lim="800000"/>
            <a:headEnd/>
            <a:tailEnd type="triangle" w="med" len="med"/>
          </a:ln>
        </p:spPr>
      </p:cxnSp>
      <p:cxnSp>
        <p:nvCxnSpPr>
          <p:cNvPr id="23565" name="AutoShape 14"/>
          <p:cNvCxnSpPr>
            <a:cxnSpLocks noChangeShapeType="1"/>
            <a:stCxn id="12" idx="0"/>
            <a:endCxn id="23563" idx="3"/>
          </p:cNvCxnSpPr>
          <p:nvPr/>
        </p:nvCxnSpPr>
        <p:spPr bwMode="gray">
          <a:xfrm rot="5400000" flipH="1" flipV="1">
            <a:off x="7441647" y="2577276"/>
            <a:ext cx="192673" cy="548752"/>
          </a:xfrm>
          <a:prstGeom prst="bentConnector4">
            <a:avLst>
              <a:gd name="adj1" fmla="val 6071"/>
              <a:gd name="adj2" fmla="val 141658"/>
            </a:avLst>
          </a:prstGeom>
          <a:noFill/>
          <a:ln w="9525">
            <a:solidFill>
              <a:srgbClr val="EAEAEA"/>
            </a:solidFill>
            <a:miter lim="800000"/>
            <a:headEnd/>
            <a:tailEnd type="triangle" w="med" len="med"/>
          </a:ln>
        </p:spPr>
      </p:cxnSp>
      <p:cxnSp>
        <p:nvCxnSpPr>
          <p:cNvPr id="23566" name="AutoShape 15"/>
          <p:cNvCxnSpPr>
            <a:cxnSpLocks noChangeShapeType="1"/>
            <a:stCxn id="9" idx="2"/>
            <a:endCxn id="10" idx="2"/>
          </p:cNvCxnSpPr>
          <p:nvPr/>
        </p:nvCxnSpPr>
        <p:spPr bwMode="gray">
          <a:xfrm rot="16200000" flipH="1">
            <a:off x="2667794" y="4383882"/>
            <a:ext cx="7937" cy="1841500"/>
          </a:xfrm>
          <a:prstGeom prst="bentConnector3">
            <a:avLst>
              <a:gd name="adj1" fmla="val 3249194"/>
            </a:avLst>
          </a:prstGeom>
          <a:noFill/>
          <a:ln w="9525">
            <a:solidFill>
              <a:srgbClr val="EAEAEA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3567" name="AutoShape 16"/>
          <p:cNvCxnSpPr>
            <a:cxnSpLocks noChangeShapeType="1"/>
            <a:stCxn id="11" idx="2"/>
            <a:endCxn id="12" idx="2"/>
          </p:cNvCxnSpPr>
          <p:nvPr/>
        </p:nvCxnSpPr>
        <p:spPr bwMode="gray">
          <a:xfrm rot="16200000" flipH="1">
            <a:off x="6343650" y="4387850"/>
            <a:ext cx="12700" cy="18415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EAEAEA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2776538" y="3068638"/>
            <a:ext cx="1635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Fully consider 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purchasing power of consumer s and acceptance  to EE product s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+mj-lt"/>
              <a:ea typeface="幼圆" pitchFamily="49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gray">
          <a:xfrm>
            <a:off x="4572000" y="3068638"/>
            <a:ext cx="1635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Evaluate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 current product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portfolio and ration of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current EE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levels  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of HH A/C 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+mj-lt"/>
              <a:ea typeface="幼圆" pitchFamily="49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6454775" y="3068638"/>
            <a:ext cx="16351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Evaluate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technical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level of whole industry and laboratory </a:t>
            </a:r>
            <a:r>
              <a:rPr lang="en-US" altLang="zh-CN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幼圆" pitchFamily="49" charset="-122"/>
              </a:rPr>
              <a:t>capability  to  meet mandatory  regulation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  <a:latin typeface="+mj-lt"/>
              <a:ea typeface="幼圆" pitchFamily="49" charset="-122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gray">
          <a:xfrm rot="5400000">
            <a:off x="1643063" y="5010150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gray">
          <a:xfrm rot="5400000">
            <a:off x="3460750" y="5010150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 rot="5400000">
            <a:off x="5365750" y="5010150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gray">
          <a:xfrm rot="5400000">
            <a:off x="7174707" y="513556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962" y="704851"/>
            <a:ext cx="7532389" cy="635917"/>
          </a:xfrm>
        </p:spPr>
        <p:txBody>
          <a:bodyPr/>
          <a:lstStyle/>
          <a:p>
            <a:pPr algn="ctr" eaLnBrk="1" hangingPunct="1"/>
            <a:r>
              <a:rPr lang="en-US" altLang="zh-CN" sz="2400" dirty="0" smtClean="0">
                <a:latin typeface="Arial"/>
              </a:rPr>
              <a:t>Total Production of HH AC in China</a:t>
            </a:r>
            <a:endParaRPr lang="en-US" altLang="zh-CN" sz="2400" dirty="0" smtClean="0">
              <a:latin typeface="Arial"/>
            </a:endParaRPr>
          </a:p>
        </p:txBody>
      </p:sp>
      <p:graphicFrame>
        <p:nvGraphicFramePr>
          <p:cNvPr id="2050" name="图表 10"/>
          <p:cNvGraphicFramePr>
            <a:graphicFrameLocks/>
          </p:cNvGraphicFramePr>
          <p:nvPr/>
        </p:nvGraphicFramePr>
        <p:xfrm>
          <a:off x="431800" y="1700808"/>
          <a:ext cx="8424862" cy="4806534"/>
        </p:xfrm>
        <a:graphic>
          <a:graphicData uri="http://schemas.openxmlformats.org/presentationml/2006/ole">
            <p:oleObj spid="_x0000_s2050" name="Worksheet" r:id="rId3" imgW="8239030" imgH="37431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dirty="0" smtClean="0">
                <a:latin typeface="Arial"/>
              </a:rPr>
              <a:t>Implementing Both EER and SEER </a:t>
            </a:r>
            <a:br>
              <a:rPr lang="en-US" altLang="zh-CN" sz="2400" dirty="0" smtClean="0">
                <a:latin typeface="Arial"/>
              </a:rPr>
            </a:br>
            <a:r>
              <a:rPr lang="en-US" altLang="zh-CN" sz="2400" dirty="0" smtClean="0">
                <a:latin typeface="Arial"/>
              </a:rPr>
              <a:t>standards based on Product Portfolio in China</a:t>
            </a:r>
            <a:endParaRPr lang="zh-CN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2664296" cy="3456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2952328" cy="3456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691680" y="5589240"/>
            <a:ext cx="2160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2"/>
                </a:solidFill>
              </a:rPr>
              <a:t>EER &amp; 3 Grades for  labeling, Mandatory </a:t>
            </a:r>
            <a:endParaRPr lang="zh-CN" altLang="en-US" sz="1600" b="1" dirty="0" err="1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89240"/>
            <a:ext cx="26642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2"/>
                </a:solidFill>
              </a:rPr>
              <a:t>SEER &amp; 5 Grades for  labeling, Mandatory</a:t>
            </a:r>
            <a:endParaRPr lang="zh-CN" altLang="en-US" sz="1600" b="1" dirty="0" err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perAlliance_Draft_241111">
  <a:themeElements>
    <a:clrScheme name="Copper Alliance">
      <a:dk1>
        <a:sysClr val="windowText" lastClr="000000"/>
      </a:dk1>
      <a:lt1>
        <a:sysClr val="window" lastClr="FFFFFF"/>
      </a:lt1>
      <a:dk2>
        <a:srgbClr val="91785B"/>
      </a:dk2>
      <a:lt2>
        <a:srgbClr val="626971"/>
      </a:lt2>
      <a:accent1>
        <a:srgbClr val="004153"/>
      </a:accent1>
      <a:accent2>
        <a:srgbClr val="FB4F1D"/>
      </a:accent2>
      <a:accent3>
        <a:srgbClr val="FECB00"/>
      </a:accent3>
      <a:accent4>
        <a:srgbClr val="635245"/>
      </a:accent4>
      <a:accent5>
        <a:srgbClr val="B9CCC3"/>
      </a:accent5>
      <a:accent6>
        <a:srgbClr val="D7D3C7"/>
      </a:accent6>
      <a:hlink>
        <a:srgbClr val="0000FF"/>
      </a:hlink>
      <a:folHlink>
        <a:srgbClr val="800080"/>
      </a:folHlink>
    </a:clrScheme>
    <a:fontScheme name="Copper Allia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CopperAlliance_Draft_241111</Template>
  <TotalTime>4623</TotalTime>
  <Words>1738</Words>
  <Application>Microsoft Office PowerPoint</Application>
  <PresentationFormat>全屏显示(4:3)</PresentationFormat>
  <Paragraphs>423</Paragraphs>
  <Slides>31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CopperAlliance_Draft_241111</vt:lpstr>
      <vt:lpstr>Worksheet</vt:lpstr>
      <vt:lpstr>Equation</vt:lpstr>
      <vt:lpstr> Experience Sharing on Implementing of Energy Efficiency Standard for Household  Air Conditioners in China and other countries    Prepared by Colin Du , International Copper Association (China)  Hanoi City  , Vietnam , August 21,2012</vt:lpstr>
      <vt:lpstr>Content </vt:lpstr>
      <vt:lpstr>   1.History of Energy Standards Development for HHAC In China </vt:lpstr>
      <vt:lpstr>Why ES&amp;L in China? </vt:lpstr>
      <vt:lpstr>China’s Appliance Efficiency Programs</vt:lpstr>
      <vt:lpstr>Development Course of Energy Efficiency Standard Making for HH AC in China</vt:lpstr>
      <vt:lpstr>Key Elements of Determining the Establishment of  ES&amp;L for HH AC in China</vt:lpstr>
      <vt:lpstr>Total Production of HH AC in China</vt:lpstr>
      <vt:lpstr>Implementing Both EER and SEER  standards based on Product Portfolio in China</vt:lpstr>
      <vt:lpstr>    Minimum Energy Efficiency Values for HH AC in China</vt:lpstr>
      <vt:lpstr>  2.Test methodology and Potential Challenges of Implement APF for HH AC </vt:lpstr>
      <vt:lpstr> Difference between Current Test standards and Practical Operation in China </vt:lpstr>
      <vt:lpstr>Improve Test methodology to Obtain Accuracy  Results for Inverter A/C</vt:lpstr>
      <vt:lpstr>International Test standards for H A/C performance assessment </vt:lpstr>
      <vt:lpstr>Comparison of ISO 5151:94 &amp; ISO5151:10</vt:lpstr>
      <vt:lpstr> Test Comparison for Inverter and Non Inverter A/C</vt:lpstr>
      <vt:lpstr>Comparison of Testing Load for Calculating SEER&amp; APF  between EU and China </vt:lpstr>
      <vt:lpstr>Challenges of implementing APF in Future in China  </vt:lpstr>
      <vt:lpstr>Need Investment to Update Laboratory Facility</vt:lpstr>
      <vt:lpstr>Increase Test Period and Manpower Input</vt:lpstr>
      <vt:lpstr>Increase The Cost to Update Software and Training for Staff</vt:lpstr>
      <vt:lpstr>How to determine the beginning and ending of defrost cycle in the software is another challenge</vt:lpstr>
      <vt:lpstr> APF: Average Performance Factor</vt:lpstr>
      <vt:lpstr>Calculation for Test Results By APF</vt:lpstr>
      <vt:lpstr>Challenges of Accordance of Test Results</vt:lpstr>
      <vt:lpstr>  3.Suggestion on energy efficiency standard update in Vietnam </vt:lpstr>
      <vt:lpstr>幻灯片 27</vt:lpstr>
      <vt:lpstr>Practical operation of room AC in Vietnam </vt:lpstr>
      <vt:lpstr>Comprehensive Consideration of the interests of Stake holders in the market</vt:lpstr>
      <vt:lpstr>Suggestion on energy efficiency standard update in Vietnam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Flora Fu</dc:creator>
  <cp:lastModifiedBy>Colin Du</cp:lastModifiedBy>
  <cp:revision>401</cp:revision>
  <dcterms:created xsi:type="dcterms:W3CDTF">2011-11-25T20:07:26Z</dcterms:created>
  <dcterms:modified xsi:type="dcterms:W3CDTF">2012-08-18T13:47:40Z</dcterms:modified>
</cp:coreProperties>
</file>